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91"/>
  </p:notesMasterIdLst>
  <p:handoutMasterIdLst>
    <p:handoutMasterId r:id="rId92"/>
  </p:handoutMasterIdLst>
  <p:sldIdLst>
    <p:sldId id="280" r:id="rId3"/>
    <p:sldId id="263" r:id="rId4"/>
    <p:sldId id="408" r:id="rId5"/>
    <p:sldId id="409" r:id="rId6"/>
    <p:sldId id="407" r:id="rId7"/>
    <p:sldId id="266" r:id="rId8"/>
    <p:sldId id="267" r:id="rId9"/>
    <p:sldId id="268" r:id="rId10"/>
    <p:sldId id="269" r:id="rId11"/>
    <p:sldId id="270" r:id="rId12"/>
    <p:sldId id="271" r:id="rId13"/>
    <p:sldId id="402" r:id="rId14"/>
    <p:sldId id="412" r:id="rId15"/>
    <p:sldId id="410" r:id="rId16"/>
    <p:sldId id="411" r:id="rId17"/>
    <p:sldId id="272" r:id="rId18"/>
    <p:sldId id="273" r:id="rId19"/>
    <p:sldId id="404" r:id="rId20"/>
    <p:sldId id="419" r:id="rId21"/>
    <p:sldId id="278" r:id="rId22"/>
    <p:sldId id="279" r:id="rId23"/>
    <p:sldId id="413" r:id="rId24"/>
    <p:sldId id="281" r:id="rId25"/>
    <p:sldId id="414" r:id="rId26"/>
    <p:sldId id="282" r:id="rId27"/>
    <p:sldId id="415" r:id="rId28"/>
    <p:sldId id="403" r:id="rId29"/>
    <p:sldId id="416" r:id="rId30"/>
    <p:sldId id="417" r:id="rId31"/>
    <p:sldId id="420" r:id="rId32"/>
    <p:sldId id="421" r:id="rId33"/>
    <p:sldId id="422" r:id="rId34"/>
    <p:sldId id="423" r:id="rId35"/>
    <p:sldId id="424" r:id="rId36"/>
    <p:sldId id="425" r:id="rId37"/>
    <p:sldId id="426" r:id="rId38"/>
    <p:sldId id="285" r:id="rId39"/>
    <p:sldId id="286" r:id="rId40"/>
    <p:sldId id="289" r:id="rId41"/>
    <p:sldId id="405" r:id="rId42"/>
    <p:sldId id="290" r:id="rId43"/>
    <p:sldId id="400" r:id="rId44"/>
    <p:sldId id="397" r:id="rId45"/>
    <p:sldId id="398" r:id="rId46"/>
    <p:sldId id="399" r:id="rId47"/>
    <p:sldId id="401" r:id="rId48"/>
    <p:sldId id="406" r:id="rId49"/>
    <p:sldId id="293" r:id="rId50"/>
    <p:sldId id="294" r:id="rId51"/>
    <p:sldId id="295" r:id="rId52"/>
    <p:sldId id="296" r:id="rId53"/>
    <p:sldId id="297" r:id="rId54"/>
    <p:sldId id="298" r:id="rId55"/>
    <p:sldId id="299" r:id="rId56"/>
    <p:sldId id="300" r:id="rId57"/>
    <p:sldId id="301" r:id="rId58"/>
    <p:sldId id="302" r:id="rId59"/>
    <p:sldId id="304" r:id="rId60"/>
    <p:sldId id="305" r:id="rId61"/>
    <p:sldId id="333"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4" r:id="rId9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Saiba mais" id="{CE8F9448-6902-4504-B828-1A172DA87D85}">
          <p14:sldIdLst>
            <p14:sldId id="280"/>
            <p14:sldId id="263"/>
            <p14:sldId id="408"/>
            <p14:sldId id="409"/>
            <p14:sldId id="407"/>
            <p14:sldId id="266"/>
            <p14:sldId id="267"/>
            <p14:sldId id="268"/>
            <p14:sldId id="269"/>
            <p14:sldId id="270"/>
            <p14:sldId id="271"/>
            <p14:sldId id="402"/>
            <p14:sldId id="412"/>
            <p14:sldId id="410"/>
            <p14:sldId id="411"/>
            <p14:sldId id="272"/>
            <p14:sldId id="273"/>
            <p14:sldId id="404"/>
            <p14:sldId id="419"/>
            <p14:sldId id="278"/>
            <p14:sldId id="279"/>
            <p14:sldId id="413"/>
            <p14:sldId id="281"/>
            <p14:sldId id="414"/>
            <p14:sldId id="282"/>
            <p14:sldId id="415"/>
            <p14:sldId id="403"/>
            <p14:sldId id="416"/>
            <p14:sldId id="417"/>
            <p14:sldId id="420"/>
            <p14:sldId id="421"/>
            <p14:sldId id="422"/>
            <p14:sldId id="423"/>
            <p14:sldId id="424"/>
            <p14:sldId id="425"/>
            <p14:sldId id="426"/>
            <p14:sldId id="285"/>
            <p14:sldId id="286"/>
            <p14:sldId id="289"/>
            <p14:sldId id="405"/>
            <p14:sldId id="290"/>
            <p14:sldId id="400"/>
            <p14:sldId id="397"/>
            <p14:sldId id="398"/>
            <p14:sldId id="399"/>
            <p14:sldId id="401"/>
            <p14:sldId id="406"/>
            <p14:sldId id="293"/>
            <p14:sldId id="294"/>
            <p14:sldId id="295"/>
            <p14:sldId id="296"/>
            <p14:sldId id="297"/>
            <p14:sldId id="298"/>
            <p14:sldId id="299"/>
            <p14:sldId id="300"/>
            <p14:sldId id="301"/>
            <p14:sldId id="302"/>
            <p14:sldId id="304"/>
            <p14:sldId id="305"/>
            <p14:sldId id="333"/>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66"/>
    <a:srgbClr val="E75757"/>
    <a:srgbClr val="D2B4A6"/>
    <a:srgbClr val="734F29"/>
    <a:srgbClr val="D24726"/>
    <a:srgbClr val="DD462F"/>
    <a:srgbClr val="AEB785"/>
    <a:srgbClr val="EFD5A2"/>
    <a:srgbClr val="3B3026"/>
    <a:srgbClr val="ECE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4787" autoAdjust="0"/>
  </p:normalViewPr>
  <p:slideViewPr>
    <p:cSldViewPr snapToGrid="0">
      <p:cViewPr varScale="1">
        <p:scale>
          <a:sx n="98" d="100"/>
          <a:sy n="98" d="100"/>
        </p:scale>
        <p:origin x="110" y="1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tyle>
          <a:lnRef idx="1">
            <a:schemeClr val="accent5"/>
          </a:lnRef>
          <a:fillRef idx="3">
            <a:schemeClr val="accent5"/>
          </a:fillRef>
          <a:effectRef idx="2">
            <a:schemeClr val="accent5"/>
          </a:effectRef>
          <a:fontRef idx="minor">
            <a:schemeClr val="lt1"/>
          </a:fontRef>
        </dgm:style>
      </dgm:prSet>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Garantir a estratégia de negócio com soluções de TI</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Estratégias de TI, mapas de capacidade, estratégias de integração, análise </a:t>
          </a:r>
          <a:r>
            <a:rPr lang="pt-BR" dirty="0" err="1" smtClean="0"/>
            <a:t>as-is</a:t>
          </a:r>
          <a:r>
            <a:rPr lang="pt-BR" dirty="0" smtClean="0"/>
            <a:t>/</a:t>
          </a:r>
          <a:r>
            <a:rPr lang="pt-BR" dirty="0" err="1" smtClean="0"/>
            <a:t>to</a:t>
          </a:r>
          <a:r>
            <a:rPr lang="pt-BR" dirty="0" smtClean="0"/>
            <a:t> </a:t>
          </a:r>
          <a:r>
            <a:rPr lang="pt-BR" dirty="0" err="1" smtClean="0"/>
            <a:t>be</a:t>
          </a:r>
          <a:r>
            <a:rPr lang="pt-BR" dirty="0" smtClean="0"/>
            <a:t>, análise de </a:t>
          </a:r>
          <a:r>
            <a:rPr lang="pt-BR" i="1" dirty="0" smtClean="0"/>
            <a:t>gap</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Alinhamento entre TI 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EAFC89EB-89CB-4D45-A269-27E70D953BDF}"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D906C84-0763-486C-8CFF-04291547C1E3}" type="presOf" srcId="{19354DEC-CA97-47D9-ADED-AE9F4F037CC0}" destId="{9C5BA147-DF3D-4550-9350-2464E24D2CFD}"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B7C9A71D-0501-4ACE-ADDC-5A93ABC3941E}" type="presOf" srcId="{694E52A5-3E4C-4CB9-9709-E1B88C669F76}" destId="{46A4FAF3-68C5-41A0-B275-280BB5C73394}" srcOrd="0" destOrd="0" presId="urn:microsoft.com/office/officeart/2005/8/layout/vList5"/>
    <dgm:cxn modelId="{9FA3435A-0121-41EF-81AB-88157294449A}" type="presOf" srcId="{109B9094-82A0-492F-AD98-5BDD953C6AAD}" destId="{65672D60-6D30-407A-98FA-9A448C1FDBE7}" srcOrd="0" destOrd="0" presId="urn:microsoft.com/office/officeart/2005/8/layout/vList5"/>
    <dgm:cxn modelId="{CCFE5DB8-30ED-4E13-9D32-ED74274FCFF0}"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BE76351C-8FCE-48C8-8790-4939ACAB874F}"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C6A686F0-8105-44A2-964E-B519BBA9FFDF}" type="presOf" srcId="{A1C36C17-676F-4F61-9DF3-67F86DD1C7B6}" destId="{79AEADC2-343F-4B2F-B742-A536B746BC6F}" srcOrd="0" destOrd="0" presId="urn:microsoft.com/office/officeart/2005/8/layout/vList5"/>
    <dgm:cxn modelId="{B0556C7A-1ECC-413D-A831-8DB12E0652AB}" srcId="{A1C36C17-676F-4F61-9DF3-67F86DD1C7B6}" destId="{97A085FB-550C-427E-B03D-3239443C2D83}" srcOrd="0" destOrd="0" parTransId="{A64A65FC-0317-476E-910E-14E38081649B}" sibTransId="{5A2269A9-6097-4285-97F9-DFFCE561DDE3}"/>
    <dgm:cxn modelId="{B2AE2329-8437-4346-B63A-C40EB7B7D42F}" type="presParOf" srcId="{A2F22951-7FA4-4246-8DA6-60EEC6385830}" destId="{E63B60D9-B13B-4F88-92F1-1D70399D7796}" srcOrd="0" destOrd="0" presId="urn:microsoft.com/office/officeart/2005/8/layout/vList5"/>
    <dgm:cxn modelId="{6BB00EDF-5FAF-4394-B426-27AA78165266}" type="presParOf" srcId="{E63B60D9-B13B-4F88-92F1-1D70399D7796}" destId="{9C5BA147-DF3D-4550-9350-2464E24D2CFD}" srcOrd="0" destOrd="0" presId="urn:microsoft.com/office/officeart/2005/8/layout/vList5"/>
    <dgm:cxn modelId="{ACFC2ABC-1D22-4A3F-B5D5-0AB03F707D5C}" type="presParOf" srcId="{E63B60D9-B13B-4F88-92F1-1D70399D7796}" destId="{9CC1C479-7B7D-4F77-8734-C9C20CEB8127}" srcOrd="1" destOrd="0" presId="urn:microsoft.com/office/officeart/2005/8/layout/vList5"/>
    <dgm:cxn modelId="{05A8C8BF-ABD3-4209-BD56-B155DB64FFC7}" type="presParOf" srcId="{A2F22951-7FA4-4246-8DA6-60EEC6385830}" destId="{212D17B4-EBCC-4E15-857C-3D8BB1C7B16C}" srcOrd="1" destOrd="0" presId="urn:microsoft.com/office/officeart/2005/8/layout/vList5"/>
    <dgm:cxn modelId="{CB72E249-48A1-4A09-A522-EADD2F8FB198}" type="presParOf" srcId="{A2F22951-7FA4-4246-8DA6-60EEC6385830}" destId="{90825C8F-6D87-42C4-A923-A095B6B46120}" srcOrd="2" destOrd="0" presId="urn:microsoft.com/office/officeart/2005/8/layout/vList5"/>
    <dgm:cxn modelId="{909DFA88-8E64-4C2C-BD8F-DB2AC4F36936}" type="presParOf" srcId="{90825C8F-6D87-42C4-A923-A095B6B46120}" destId="{46A4FAF3-68C5-41A0-B275-280BB5C73394}" srcOrd="0" destOrd="0" presId="urn:microsoft.com/office/officeart/2005/8/layout/vList5"/>
    <dgm:cxn modelId="{16501CD8-510B-42AF-9243-E55DD863A138}" type="presParOf" srcId="{90825C8F-6D87-42C4-A923-A095B6B46120}" destId="{65672D60-6D30-407A-98FA-9A448C1FDBE7}" srcOrd="1" destOrd="0" presId="urn:microsoft.com/office/officeart/2005/8/layout/vList5"/>
    <dgm:cxn modelId="{92B5DC52-3DC0-42FC-B9B1-5D87EF64E071}" type="presParOf" srcId="{A2F22951-7FA4-4246-8DA6-60EEC6385830}" destId="{FCEA9EC9-36DC-4440-B43D-9A678C3FED82}" srcOrd="3" destOrd="0" presId="urn:microsoft.com/office/officeart/2005/8/layout/vList5"/>
    <dgm:cxn modelId="{645FA0DB-D78F-4FA0-92E5-7A6D78BE59C3}" type="presParOf" srcId="{A2F22951-7FA4-4246-8DA6-60EEC6385830}" destId="{B515DD7F-FF45-407C-94FD-23130D49B437}" srcOrd="4" destOrd="0" presId="urn:microsoft.com/office/officeart/2005/8/layout/vList5"/>
    <dgm:cxn modelId="{E7FD2A3E-5189-48BD-B789-A1276D80D725}" type="presParOf" srcId="{B515DD7F-FF45-407C-94FD-23130D49B437}" destId="{79AEADC2-343F-4B2F-B742-A536B746BC6F}" srcOrd="0" destOrd="0" presId="urn:microsoft.com/office/officeart/2005/8/layout/vList5"/>
    <dgm:cxn modelId="{610F4EBB-44A1-465C-8D87-C11E28C7927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Modelagem de negócio da organização entendendo os processo atuais e sugerindo melhorias</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Mapa de processos, casos de uso e modelos informacionais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Entender o funcionamento da organização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custLinFactNeighborY="2152">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custLinFactNeighborX="-437">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B68A66CF-5F8A-4BFB-9298-57B54B2E84C3}"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D84455D4-3490-4F39-9DDA-E7B53ECDD0BE}" type="presOf" srcId="{694E52A5-3E4C-4CB9-9709-E1B88C669F76}" destId="{46A4FAF3-68C5-41A0-B275-280BB5C73394}"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184BF153-1834-40DD-A85E-481E8FA0331E}" type="presOf" srcId="{19354DEC-CA97-47D9-ADED-AE9F4F037CC0}" destId="{9C5BA147-DF3D-4550-9350-2464E24D2CFD}" srcOrd="0" destOrd="0" presId="urn:microsoft.com/office/officeart/2005/8/layout/vList5"/>
    <dgm:cxn modelId="{14309497-307F-402D-96AA-ED42D50488C5}"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4D3D9806-9C29-4F99-A569-10A3BD2D27ED}" type="presOf" srcId="{96011DD1-C034-42B0-860F-65C44DAE3E77}" destId="{A2F22951-7FA4-4246-8DA6-60EEC6385830}" srcOrd="0" destOrd="0" presId="urn:microsoft.com/office/officeart/2005/8/layout/vList5"/>
    <dgm:cxn modelId="{714B693E-2CA3-45E2-BC1B-9E218BD41463}" type="presOf" srcId="{6F8AF044-A670-4E9F-A8F8-6D8996759D86}" destId="{9CC1C479-7B7D-4F77-8734-C9C20CEB8127}"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64B8F1B-7419-4EF0-A32E-3EA3AE388CD4}" type="presOf" srcId="{A1C36C17-676F-4F61-9DF3-67F86DD1C7B6}" destId="{79AEADC2-343F-4B2F-B742-A536B746BC6F}"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B3DDE9EB-9520-4B51-81B3-2BBF79B426D4}" type="presParOf" srcId="{A2F22951-7FA4-4246-8DA6-60EEC6385830}" destId="{E63B60D9-B13B-4F88-92F1-1D70399D7796}" srcOrd="0" destOrd="0" presId="urn:microsoft.com/office/officeart/2005/8/layout/vList5"/>
    <dgm:cxn modelId="{ADC6B584-FA2E-4773-8F4D-1EC7CDEB94FA}" type="presParOf" srcId="{E63B60D9-B13B-4F88-92F1-1D70399D7796}" destId="{9C5BA147-DF3D-4550-9350-2464E24D2CFD}" srcOrd="0" destOrd="0" presId="urn:microsoft.com/office/officeart/2005/8/layout/vList5"/>
    <dgm:cxn modelId="{644CD3CC-5C51-46E5-89A9-68470F0328AF}" type="presParOf" srcId="{E63B60D9-B13B-4F88-92F1-1D70399D7796}" destId="{9CC1C479-7B7D-4F77-8734-C9C20CEB8127}" srcOrd="1" destOrd="0" presId="urn:microsoft.com/office/officeart/2005/8/layout/vList5"/>
    <dgm:cxn modelId="{4C47689D-0C35-4E04-84DD-69F0111D5C73}" type="presParOf" srcId="{A2F22951-7FA4-4246-8DA6-60EEC6385830}" destId="{212D17B4-EBCC-4E15-857C-3D8BB1C7B16C}" srcOrd="1" destOrd="0" presId="urn:microsoft.com/office/officeart/2005/8/layout/vList5"/>
    <dgm:cxn modelId="{08D754A9-042E-4BA6-B5A7-A8CDF6DBE65B}" type="presParOf" srcId="{A2F22951-7FA4-4246-8DA6-60EEC6385830}" destId="{90825C8F-6D87-42C4-A923-A095B6B46120}" srcOrd="2" destOrd="0" presId="urn:microsoft.com/office/officeart/2005/8/layout/vList5"/>
    <dgm:cxn modelId="{76CF7D1F-8473-4152-A213-C98D5AA43479}" type="presParOf" srcId="{90825C8F-6D87-42C4-A923-A095B6B46120}" destId="{46A4FAF3-68C5-41A0-B275-280BB5C73394}" srcOrd="0" destOrd="0" presId="urn:microsoft.com/office/officeart/2005/8/layout/vList5"/>
    <dgm:cxn modelId="{70E43C8C-4C1A-40FA-B31C-628E2AE907B6}" type="presParOf" srcId="{90825C8F-6D87-42C4-A923-A095B6B46120}" destId="{65672D60-6D30-407A-98FA-9A448C1FDBE7}" srcOrd="1" destOrd="0" presId="urn:microsoft.com/office/officeart/2005/8/layout/vList5"/>
    <dgm:cxn modelId="{D6FC33A6-C078-4775-B8BA-B5A776E6E678}" type="presParOf" srcId="{A2F22951-7FA4-4246-8DA6-60EEC6385830}" destId="{FCEA9EC9-36DC-4440-B43D-9A678C3FED82}" srcOrd="3" destOrd="0" presId="urn:microsoft.com/office/officeart/2005/8/layout/vList5"/>
    <dgm:cxn modelId="{C94C6DA5-C308-4720-9FE8-AC9DAFEA251B}" type="presParOf" srcId="{A2F22951-7FA4-4246-8DA6-60EEC6385830}" destId="{B515DD7F-FF45-407C-94FD-23130D49B437}" srcOrd="4" destOrd="0" presId="urn:microsoft.com/office/officeart/2005/8/layout/vList5"/>
    <dgm:cxn modelId="{9567A5C9-63BE-41D3-AB3C-758D8B153159}" type="presParOf" srcId="{B515DD7F-FF45-407C-94FD-23130D49B437}" destId="{79AEADC2-343F-4B2F-B742-A536B746BC6F}" srcOrd="0" destOrd="0" presId="urn:microsoft.com/office/officeart/2005/8/layout/vList5"/>
    <dgm:cxn modelId="{6A4FAAE8-4F19-48B0-97FB-5EA011768E38}"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Projeto de soluções de TI baseado nos requisitos de negócio, utilizando as capacidades de TI existentes na organização</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Diagrama de aplicações, mapas de sistemas, interfaces de serviços, interfaces de serviços técnicos</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Suportar a estratégia de negócio</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D379B53D-3513-48A7-80D1-51683D2BF815}" type="presOf" srcId="{A1C36C17-676F-4F61-9DF3-67F86DD1C7B6}" destId="{79AEADC2-343F-4B2F-B742-A536B746BC6F}" srcOrd="0" destOrd="0" presId="urn:microsoft.com/office/officeart/2005/8/layout/vList5"/>
    <dgm:cxn modelId="{A7D35B74-3F5A-4297-A468-64918A519F0B}" type="presOf" srcId="{97A085FB-550C-427E-B03D-3239443C2D83}" destId="{53F3BD89-68DA-45D1-9BCB-849346AF9FFA}"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CE6EB9D0-8713-47CC-BA25-CF20F0C14A00}" type="presOf" srcId="{6F8AF044-A670-4E9F-A8F8-6D8996759D86}" destId="{9CC1C479-7B7D-4F77-8734-C9C20CEB8127}" srcOrd="0" destOrd="0" presId="urn:microsoft.com/office/officeart/2005/8/layout/vList5"/>
    <dgm:cxn modelId="{63E29ACB-6C87-4EC2-969F-0F266BE1850D}" srcId="{96011DD1-C034-42B0-860F-65C44DAE3E77}" destId="{694E52A5-3E4C-4CB9-9709-E1B88C669F76}" srcOrd="1" destOrd="0" parTransId="{96BED12B-A634-4217-83BE-801CFC17CD25}" sibTransId="{C59EE46E-F1DF-4A35-A2DE-F8B49EBF9FF6}"/>
    <dgm:cxn modelId="{A2A77D1A-D819-435E-9B5B-994DF0695B52}" type="presOf" srcId="{19354DEC-CA97-47D9-ADED-AE9F4F037CC0}" destId="{9C5BA147-DF3D-4550-9350-2464E24D2CFD}" srcOrd="0" destOrd="0" presId="urn:microsoft.com/office/officeart/2005/8/layout/vList5"/>
    <dgm:cxn modelId="{03D12F16-D066-42ED-B32C-BFAA5E67C2F9}" type="presOf" srcId="{109B9094-82A0-492F-AD98-5BDD953C6AAD}" destId="{65672D60-6D30-407A-98FA-9A448C1FDBE7}"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80A3A44-BAD4-4499-833A-CDE37C9DFBF3}" type="presOf" srcId="{694E52A5-3E4C-4CB9-9709-E1B88C669F76}" destId="{46A4FAF3-68C5-41A0-B275-280BB5C73394}" srcOrd="0" destOrd="0" presId="urn:microsoft.com/office/officeart/2005/8/layout/vList5"/>
    <dgm:cxn modelId="{65FB1C3C-1E17-47EB-9B0C-5ABF75CEC228}" type="presOf" srcId="{96011DD1-C034-42B0-860F-65C44DAE3E77}" destId="{A2F22951-7FA4-4246-8DA6-60EEC6385830}"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98E7F952-69A3-4EC9-B8AF-113D609897D4}" type="presParOf" srcId="{A2F22951-7FA4-4246-8DA6-60EEC6385830}" destId="{E63B60D9-B13B-4F88-92F1-1D70399D7796}" srcOrd="0" destOrd="0" presId="urn:microsoft.com/office/officeart/2005/8/layout/vList5"/>
    <dgm:cxn modelId="{D0DCB5A4-7534-4C21-A2B1-F5949262CED6}" type="presParOf" srcId="{E63B60D9-B13B-4F88-92F1-1D70399D7796}" destId="{9C5BA147-DF3D-4550-9350-2464E24D2CFD}" srcOrd="0" destOrd="0" presId="urn:microsoft.com/office/officeart/2005/8/layout/vList5"/>
    <dgm:cxn modelId="{4500F9E9-74BB-4881-8CA9-ED9397990E81}" type="presParOf" srcId="{E63B60D9-B13B-4F88-92F1-1D70399D7796}" destId="{9CC1C479-7B7D-4F77-8734-C9C20CEB8127}" srcOrd="1" destOrd="0" presId="urn:microsoft.com/office/officeart/2005/8/layout/vList5"/>
    <dgm:cxn modelId="{404529EB-D7A9-486B-B2CD-45A7D5589B94}" type="presParOf" srcId="{A2F22951-7FA4-4246-8DA6-60EEC6385830}" destId="{212D17B4-EBCC-4E15-857C-3D8BB1C7B16C}" srcOrd="1" destOrd="0" presId="urn:microsoft.com/office/officeart/2005/8/layout/vList5"/>
    <dgm:cxn modelId="{B3CA2849-A0CD-487E-A827-1D31614DE212}" type="presParOf" srcId="{A2F22951-7FA4-4246-8DA6-60EEC6385830}" destId="{90825C8F-6D87-42C4-A923-A095B6B46120}" srcOrd="2" destOrd="0" presId="urn:microsoft.com/office/officeart/2005/8/layout/vList5"/>
    <dgm:cxn modelId="{D139B76A-2D08-4548-ACAC-680773B9816F}" type="presParOf" srcId="{90825C8F-6D87-42C4-A923-A095B6B46120}" destId="{46A4FAF3-68C5-41A0-B275-280BB5C73394}" srcOrd="0" destOrd="0" presId="urn:microsoft.com/office/officeart/2005/8/layout/vList5"/>
    <dgm:cxn modelId="{7F7169D0-F8C8-473F-BAAA-02CB06D1E8FA}" type="presParOf" srcId="{90825C8F-6D87-42C4-A923-A095B6B46120}" destId="{65672D60-6D30-407A-98FA-9A448C1FDBE7}" srcOrd="1" destOrd="0" presId="urn:microsoft.com/office/officeart/2005/8/layout/vList5"/>
    <dgm:cxn modelId="{51C7613A-0628-4102-A434-3E8A91ECD9E8}" type="presParOf" srcId="{A2F22951-7FA4-4246-8DA6-60EEC6385830}" destId="{FCEA9EC9-36DC-4440-B43D-9A678C3FED82}" srcOrd="3" destOrd="0" presId="urn:microsoft.com/office/officeart/2005/8/layout/vList5"/>
    <dgm:cxn modelId="{655864F5-2C50-4F70-A0A6-B19C68078292}" type="presParOf" srcId="{A2F22951-7FA4-4246-8DA6-60EEC6385830}" destId="{B515DD7F-FF45-407C-94FD-23130D49B437}" srcOrd="4" destOrd="0" presId="urn:microsoft.com/office/officeart/2005/8/layout/vList5"/>
    <dgm:cxn modelId="{B4E83DF4-C1C5-48A7-BA30-DC25A4823113}" type="presParOf" srcId="{B515DD7F-FF45-407C-94FD-23130D49B437}" destId="{79AEADC2-343F-4B2F-B742-A536B746BC6F}" srcOrd="0" destOrd="0" presId="urn:microsoft.com/office/officeart/2005/8/layout/vList5"/>
    <dgm:cxn modelId="{A923CC93-C3C5-4742-8237-17E923161C96}"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11DD1-C034-42B0-860F-65C44DAE3E7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t-BR"/>
        </a:p>
      </dgm:t>
    </dgm:pt>
    <dgm:pt modelId="{19354DEC-CA97-47D9-ADED-AE9F4F037CC0}">
      <dgm:prSet phldrT="[Texto]"/>
      <dgm:spPr/>
      <dgm:t>
        <a:bodyPr/>
        <a:lstStyle/>
        <a:p>
          <a:r>
            <a:rPr lang="pt-BR" dirty="0" smtClean="0"/>
            <a:t>Objetivo</a:t>
          </a:r>
          <a:endParaRPr lang="pt-BR" dirty="0"/>
        </a:p>
      </dgm:t>
    </dgm:pt>
    <dgm:pt modelId="{7C36D059-E3F7-4BE8-9BD7-0AEC5D34DF4A}" type="parTrans" cxnId="{7ADCECC6-16D1-4340-8811-B075B4B432A8}">
      <dgm:prSet/>
      <dgm:spPr/>
      <dgm:t>
        <a:bodyPr/>
        <a:lstStyle/>
        <a:p>
          <a:endParaRPr lang="pt-BR"/>
        </a:p>
      </dgm:t>
    </dgm:pt>
    <dgm:pt modelId="{06A26EEE-0169-4B82-9F55-404D4E523774}" type="sibTrans" cxnId="{7ADCECC6-16D1-4340-8811-B075B4B432A8}">
      <dgm:prSet/>
      <dgm:spPr/>
      <dgm:t>
        <a:bodyPr/>
        <a:lstStyle/>
        <a:p>
          <a:endParaRPr lang="pt-BR"/>
        </a:p>
      </dgm:t>
    </dgm:pt>
    <dgm:pt modelId="{6F8AF044-A670-4E9F-A8F8-6D8996759D86}">
      <dgm:prSet phldrT="[Texto]"/>
      <dgm:spPr/>
      <dgm:t>
        <a:bodyPr/>
        <a:lstStyle/>
        <a:p>
          <a:r>
            <a:rPr lang="pt-BR" dirty="0" smtClean="0"/>
            <a:t>Projetar sistemas utilizando práticas de arquitetura e engenharia de software</a:t>
          </a:r>
          <a:endParaRPr lang="pt-BR" dirty="0"/>
        </a:p>
      </dgm:t>
    </dgm:pt>
    <dgm:pt modelId="{E8DA5526-450F-46B7-808A-42E0CEA02452}" type="parTrans" cxnId="{C41D3BF1-788D-48D1-9288-822A74DEE1AB}">
      <dgm:prSet/>
      <dgm:spPr/>
      <dgm:t>
        <a:bodyPr/>
        <a:lstStyle/>
        <a:p>
          <a:endParaRPr lang="pt-BR"/>
        </a:p>
      </dgm:t>
    </dgm:pt>
    <dgm:pt modelId="{7CE13ACB-9A3C-48A2-B28B-91DC77111714}" type="sibTrans" cxnId="{C41D3BF1-788D-48D1-9288-822A74DEE1AB}">
      <dgm:prSet/>
      <dgm:spPr/>
      <dgm:t>
        <a:bodyPr/>
        <a:lstStyle/>
        <a:p>
          <a:endParaRPr lang="pt-BR"/>
        </a:p>
      </dgm:t>
    </dgm:pt>
    <dgm:pt modelId="{694E52A5-3E4C-4CB9-9709-E1B88C669F76}">
      <dgm:prSet phldrT="[Texto]"/>
      <dgm:spPr/>
      <dgm:t>
        <a:bodyPr/>
        <a:lstStyle/>
        <a:p>
          <a:r>
            <a:rPr lang="pt-BR" dirty="0" smtClean="0"/>
            <a:t>Artefatos</a:t>
          </a:r>
          <a:endParaRPr lang="pt-BR" dirty="0"/>
        </a:p>
      </dgm:t>
    </dgm:pt>
    <dgm:pt modelId="{96BED12B-A634-4217-83BE-801CFC17CD25}" type="parTrans" cxnId="{63E29ACB-6C87-4EC2-969F-0F266BE1850D}">
      <dgm:prSet/>
      <dgm:spPr/>
      <dgm:t>
        <a:bodyPr/>
        <a:lstStyle/>
        <a:p>
          <a:endParaRPr lang="pt-BR"/>
        </a:p>
      </dgm:t>
    </dgm:pt>
    <dgm:pt modelId="{C59EE46E-F1DF-4A35-A2DE-F8B49EBF9FF6}" type="sibTrans" cxnId="{63E29ACB-6C87-4EC2-969F-0F266BE1850D}">
      <dgm:prSet/>
      <dgm:spPr/>
      <dgm:t>
        <a:bodyPr/>
        <a:lstStyle/>
        <a:p>
          <a:endParaRPr lang="pt-BR"/>
        </a:p>
      </dgm:t>
    </dgm:pt>
    <dgm:pt modelId="{109B9094-82A0-492F-AD98-5BDD953C6AAD}">
      <dgm:prSet phldrT="[Texto]"/>
      <dgm:spPr/>
      <dgm:t>
        <a:bodyPr/>
        <a:lstStyle/>
        <a:p>
          <a:r>
            <a:rPr lang="pt-BR" dirty="0" smtClean="0"/>
            <a:t>Frameworks, Diagramas, Padrões de Projeto	</a:t>
          </a:r>
          <a:endParaRPr lang="pt-BR" i="1" dirty="0"/>
        </a:p>
      </dgm:t>
    </dgm:pt>
    <dgm:pt modelId="{7B689923-B845-468F-9C4C-3F1B78FF2CFC}" type="parTrans" cxnId="{69C9EECE-AF89-4586-8A9A-7A831B56A0DB}">
      <dgm:prSet/>
      <dgm:spPr/>
      <dgm:t>
        <a:bodyPr/>
        <a:lstStyle/>
        <a:p>
          <a:endParaRPr lang="pt-BR"/>
        </a:p>
      </dgm:t>
    </dgm:pt>
    <dgm:pt modelId="{352C10ED-DBB1-4CFF-9D04-AF6979135929}" type="sibTrans" cxnId="{69C9EECE-AF89-4586-8A9A-7A831B56A0DB}">
      <dgm:prSet/>
      <dgm:spPr/>
      <dgm:t>
        <a:bodyPr/>
        <a:lstStyle/>
        <a:p>
          <a:endParaRPr lang="pt-BR"/>
        </a:p>
      </dgm:t>
    </dgm:pt>
    <dgm:pt modelId="{A1C36C17-676F-4F61-9DF3-67F86DD1C7B6}">
      <dgm:prSet phldrT="[Texto]"/>
      <dgm:spPr/>
      <dgm:t>
        <a:bodyPr/>
        <a:lstStyle/>
        <a:p>
          <a:r>
            <a:rPr lang="pt-BR" dirty="0" smtClean="0"/>
            <a:t>Conceito chave</a:t>
          </a:r>
          <a:endParaRPr lang="pt-BR" dirty="0"/>
        </a:p>
      </dgm:t>
    </dgm:pt>
    <dgm:pt modelId="{D9E82DC1-5BFB-4FC8-B787-3CA9DF99ACF1}" type="parTrans" cxnId="{F746C9EF-5A0A-44ED-B1F1-C4F290C2F527}">
      <dgm:prSet/>
      <dgm:spPr/>
      <dgm:t>
        <a:bodyPr/>
        <a:lstStyle/>
        <a:p>
          <a:endParaRPr lang="pt-BR"/>
        </a:p>
      </dgm:t>
    </dgm:pt>
    <dgm:pt modelId="{D26A759B-3B5A-47F4-BDC2-041691FE5F4B}" type="sibTrans" cxnId="{F746C9EF-5A0A-44ED-B1F1-C4F290C2F527}">
      <dgm:prSet/>
      <dgm:spPr/>
      <dgm:t>
        <a:bodyPr/>
        <a:lstStyle/>
        <a:p>
          <a:endParaRPr lang="pt-BR"/>
        </a:p>
      </dgm:t>
    </dgm:pt>
    <dgm:pt modelId="{97A085FB-550C-427E-B03D-3239443C2D83}">
      <dgm:prSet phldrT="[Texto]"/>
      <dgm:spPr/>
      <dgm:t>
        <a:bodyPr/>
        <a:lstStyle/>
        <a:p>
          <a:r>
            <a:rPr lang="pt-BR" dirty="0" smtClean="0"/>
            <a:t>Qualidade, </a:t>
          </a:r>
          <a:r>
            <a:rPr lang="pt-BR" dirty="0" err="1" smtClean="0"/>
            <a:t>Flexibilidade,Desempenho</a:t>
          </a:r>
          <a:r>
            <a:rPr lang="pt-BR" dirty="0" smtClean="0"/>
            <a:t>, Reuso, Usabilidade e Facilidade de testes</a:t>
          </a:r>
          <a:endParaRPr lang="pt-BR" dirty="0"/>
        </a:p>
      </dgm:t>
    </dgm:pt>
    <dgm:pt modelId="{A64A65FC-0317-476E-910E-14E38081649B}" type="parTrans" cxnId="{B0556C7A-1ECC-413D-A831-8DB12E0652AB}">
      <dgm:prSet/>
      <dgm:spPr/>
      <dgm:t>
        <a:bodyPr/>
        <a:lstStyle/>
        <a:p>
          <a:endParaRPr lang="pt-BR"/>
        </a:p>
      </dgm:t>
    </dgm:pt>
    <dgm:pt modelId="{5A2269A9-6097-4285-97F9-DFFCE561DDE3}" type="sibTrans" cxnId="{B0556C7A-1ECC-413D-A831-8DB12E0652AB}">
      <dgm:prSet/>
      <dgm:spPr/>
      <dgm:t>
        <a:bodyPr/>
        <a:lstStyle/>
        <a:p>
          <a:endParaRPr lang="pt-BR"/>
        </a:p>
      </dgm:t>
    </dgm:pt>
    <dgm:pt modelId="{A2F22951-7FA4-4246-8DA6-60EEC6385830}" type="pres">
      <dgm:prSet presAssocID="{96011DD1-C034-42B0-860F-65C44DAE3E77}" presName="Name0" presStyleCnt="0">
        <dgm:presLayoutVars>
          <dgm:dir/>
          <dgm:animLvl val="lvl"/>
          <dgm:resizeHandles val="exact"/>
        </dgm:presLayoutVars>
      </dgm:prSet>
      <dgm:spPr/>
      <dgm:t>
        <a:bodyPr/>
        <a:lstStyle/>
        <a:p>
          <a:endParaRPr lang="pt-BR"/>
        </a:p>
      </dgm:t>
    </dgm:pt>
    <dgm:pt modelId="{E63B60D9-B13B-4F88-92F1-1D70399D7796}" type="pres">
      <dgm:prSet presAssocID="{19354DEC-CA97-47D9-ADED-AE9F4F037CC0}" presName="linNode" presStyleCnt="0"/>
      <dgm:spPr/>
    </dgm:pt>
    <dgm:pt modelId="{9C5BA147-DF3D-4550-9350-2464E24D2CFD}" type="pres">
      <dgm:prSet presAssocID="{19354DEC-CA97-47D9-ADED-AE9F4F037CC0}" presName="parentText" presStyleLbl="node1" presStyleIdx="0" presStyleCnt="3">
        <dgm:presLayoutVars>
          <dgm:chMax val="1"/>
          <dgm:bulletEnabled val="1"/>
        </dgm:presLayoutVars>
      </dgm:prSet>
      <dgm:spPr/>
      <dgm:t>
        <a:bodyPr/>
        <a:lstStyle/>
        <a:p>
          <a:endParaRPr lang="pt-BR"/>
        </a:p>
      </dgm:t>
    </dgm:pt>
    <dgm:pt modelId="{9CC1C479-7B7D-4F77-8734-C9C20CEB8127}" type="pres">
      <dgm:prSet presAssocID="{19354DEC-CA97-47D9-ADED-AE9F4F037CC0}" presName="descendantText" presStyleLbl="alignAccFollowNode1" presStyleIdx="0" presStyleCnt="3">
        <dgm:presLayoutVars>
          <dgm:bulletEnabled val="1"/>
        </dgm:presLayoutVars>
      </dgm:prSet>
      <dgm:spPr/>
      <dgm:t>
        <a:bodyPr/>
        <a:lstStyle/>
        <a:p>
          <a:endParaRPr lang="pt-BR"/>
        </a:p>
      </dgm:t>
    </dgm:pt>
    <dgm:pt modelId="{212D17B4-EBCC-4E15-857C-3D8BB1C7B16C}" type="pres">
      <dgm:prSet presAssocID="{06A26EEE-0169-4B82-9F55-404D4E523774}" presName="sp" presStyleCnt="0"/>
      <dgm:spPr/>
    </dgm:pt>
    <dgm:pt modelId="{90825C8F-6D87-42C4-A923-A095B6B46120}" type="pres">
      <dgm:prSet presAssocID="{694E52A5-3E4C-4CB9-9709-E1B88C669F76}" presName="linNode" presStyleCnt="0"/>
      <dgm:spPr/>
    </dgm:pt>
    <dgm:pt modelId="{46A4FAF3-68C5-41A0-B275-280BB5C73394}" type="pres">
      <dgm:prSet presAssocID="{694E52A5-3E4C-4CB9-9709-E1B88C669F76}" presName="parentText" presStyleLbl="node1" presStyleIdx="1" presStyleCnt="3">
        <dgm:presLayoutVars>
          <dgm:chMax val="1"/>
          <dgm:bulletEnabled val="1"/>
        </dgm:presLayoutVars>
      </dgm:prSet>
      <dgm:spPr/>
      <dgm:t>
        <a:bodyPr/>
        <a:lstStyle/>
        <a:p>
          <a:endParaRPr lang="pt-BR"/>
        </a:p>
      </dgm:t>
    </dgm:pt>
    <dgm:pt modelId="{65672D60-6D30-407A-98FA-9A448C1FDBE7}" type="pres">
      <dgm:prSet presAssocID="{694E52A5-3E4C-4CB9-9709-E1B88C669F76}" presName="descendantText" presStyleLbl="alignAccFollowNode1" presStyleIdx="1" presStyleCnt="3">
        <dgm:presLayoutVars>
          <dgm:bulletEnabled val="1"/>
        </dgm:presLayoutVars>
      </dgm:prSet>
      <dgm:spPr/>
      <dgm:t>
        <a:bodyPr/>
        <a:lstStyle/>
        <a:p>
          <a:endParaRPr lang="pt-BR"/>
        </a:p>
      </dgm:t>
    </dgm:pt>
    <dgm:pt modelId="{FCEA9EC9-36DC-4440-B43D-9A678C3FED82}" type="pres">
      <dgm:prSet presAssocID="{C59EE46E-F1DF-4A35-A2DE-F8B49EBF9FF6}" presName="sp" presStyleCnt="0"/>
      <dgm:spPr/>
    </dgm:pt>
    <dgm:pt modelId="{B515DD7F-FF45-407C-94FD-23130D49B437}" type="pres">
      <dgm:prSet presAssocID="{A1C36C17-676F-4F61-9DF3-67F86DD1C7B6}" presName="linNode" presStyleCnt="0"/>
      <dgm:spPr/>
    </dgm:pt>
    <dgm:pt modelId="{79AEADC2-343F-4B2F-B742-A536B746BC6F}" type="pres">
      <dgm:prSet presAssocID="{A1C36C17-676F-4F61-9DF3-67F86DD1C7B6}" presName="parentText" presStyleLbl="node1" presStyleIdx="2" presStyleCnt="3">
        <dgm:presLayoutVars>
          <dgm:chMax val="1"/>
          <dgm:bulletEnabled val="1"/>
        </dgm:presLayoutVars>
      </dgm:prSet>
      <dgm:spPr/>
      <dgm:t>
        <a:bodyPr/>
        <a:lstStyle/>
        <a:p>
          <a:endParaRPr lang="pt-BR"/>
        </a:p>
      </dgm:t>
    </dgm:pt>
    <dgm:pt modelId="{53F3BD89-68DA-45D1-9BCB-849346AF9FFA}" type="pres">
      <dgm:prSet presAssocID="{A1C36C17-676F-4F61-9DF3-67F86DD1C7B6}" presName="descendantText" presStyleLbl="alignAccFollowNode1" presStyleIdx="2" presStyleCnt="3">
        <dgm:presLayoutVars>
          <dgm:bulletEnabled val="1"/>
        </dgm:presLayoutVars>
      </dgm:prSet>
      <dgm:spPr/>
      <dgm:t>
        <a:bodyPr/>
        <a:lstStyle/>
        <a:p>
          <a:endParaRPr lang="pt-BR"/>
        </a:p>
      </dgm:t>
    </dgm:pt>
  </dgm:ptLst>
  <dgm:cxnLst>
    <dgm:cxn modelId="{8D4C2D0D-8962-4CCE-942D-C39D72E06AB4}" type="presOf" srcId="{109B9094-82A0-492F-AD98-5BDD953C6AAD}" destId="{65672D60-6D30-407A-98FA-9A448C1FDBE7}" srcOrd="0" destOrd="0" presId="urn:microsoft.com/office/officeart/2005/8/layout/vList5"/>
    <dgm:cxn modelId="{C41D3BF1-788D-48D1-9288-822A74DEE1AB}" srcId="{19354DEC-CA97-47D9-ADED-AE9F4F037CC0}" destId="{6F8AF044-A670-4E9F-A8F8-6D8996759D86}" srcOrd="0" destOrd="0" parTransId="{E8DA5526-450F-46B7-808A-42E0CEA02452}" sibTransId="{7CE13ACB-9A3C-48A2-B28B-91DC77111714}"/>
    <dgm:cxn modelId="{63E29ACB-6C87-4EC2-969F-0F266BE1850D}" srcId="{96011DD1-C034-42B0-860F-65C44DAE3E77}" destId="{694E52A5-3E4C-4CB9-9709-E1B88C669F76}" srcOrd="1" destOrd="0" parTransId="{96BED12B-A634-4217-83BE-801CFC17CD25}" sibTransId="{C59EE46E-F1DF-4A35-A2DE-F8B49EBF9FF6}"/>
    <dgm:cxn modelId="{71D83776-D72C-434C-8195-63E4E3881EDC}" type="presOf" srcId="{6F8AF044-A670-4E9F-A8F8-6D8996759D86}" destId="{9CC1C479-7B7D-4F77-8734-C9C20CEB8127}" srcOrd="0" destOrd="0" presId="urn:microsoft.com/office/officeart/2005/8/layout/vList5"/>
    <dgm:cxn modelId="{691E4C71-DCB3-4275-94C8-289FB35C63C1}" type="presOf" srcId="{A1C36C17-676F-4F61-9DF3-67F86DD1C7B6}" destId="{79AEADC2-343F-4B2F-B742-A536B746BC6F}" srcOrd="0" destOrd="0" presId="urn:microsoft.com/office/officeart/2005/8/layout/vList5"/>
    <dgm:cxn modelId="{7ADCECC6-16D1-4340-8811-B075B4B432A8}" srcId="{96011DD1-C034-42B0-860F-65C44DAE3E77}" destId="{19354DEC-CA97-47D9-ADED-AE9F4F037CC0}" srcOrd="0" destOrd="0" parTransId="{7C36D059-E3F7-4BE8-9BD7-0AEC5D34DF4A}" sibTransId="{06A26EEE-0169-4B82-9F55-404D4E523774}"/>
    <dgm:cxn modelId="{6C25FA75-6421-44CD-A32B-CC996A6DFC6D}" type="presOf" srcId="{97A085FB-550C-427E-B03D-3239443C2D83}" destId="{53F3BD89-68DA-45D1-9BCB-849346AF9FFA}" srcOrd="0" destOrd="0" presId="urn:microsoft.com/office/officeart/2005/8/layout/vList5"/>
    <dgm:cxn modelId="{F6145A9A-FD04-4D9C-83B6-4BD4522E6FBC}" type="presOf" srcId="{694E52A5-3E4C-4CB9-9709-E1B88C669F76}" destId="{46A4FAF3-68C5-41A0-B275-280BB5C73394}" srcOrd="0" destOrd="0" presId="urn:microsoft.com/office/officeart/2005/8/layout/vList5"/>
    <dgm:cxn modelId="{D7395490-9A09-4FCC-8E6A-FA9937E954AD}" type="presOf" srcId="{19354DEC-CA97-47D9-ADED-AE9F4F037CC0}" destId="{9C5BA147-DF3D-4550-9350-2464E24D2CFD}" srcOrd="0" destOrd="0" presId="urn:microsoft.com/office/officeart/2005/8/layout/vList5"/>
    <dgm:cxn modelId="{F746C9EF-5A0A-44ED-B1F1-C4F290C2F527}" srcId="{96011DD1-C034-42B0-860F-65C44DAE3E77}" destId="{A1C36C17-676F-4F61-9DF3-67F86DD1C7B6}" srcOrd="2" destOrd="0" parTransId="{D9E82DC1-5BFB-4FC8-B787-3CA9DF99ACF1}" sibTransId="{D26A759B-3B5A-47F4-BDC2-041691FE5F4B}"/>
    <dgm:cxn modelId="{0A5D77EE-C959-4922-A87B-40FEFBBABFB9}" type="presOf" srcId="{96011DD1-C034-42B0-860F-65C44DAE3E77}" destId="{A2F22951-7FA4-4246-8DA6-60EEC6385830}" srcOrd="0" destOrd="0" presId="urn:microsoft.com/office/officeart/2005/8/layout/vList5"/>
    <dgm:cxn modelId="{69C9EECE-AF89-4586-8A9A-7A831B56A0DB}" srcId="{694E52A5-3E4C-4CB9-9709-E1B88C669F76}" destId="{109B9094-82A0-492F-AD98-5BDD953C6AAD}" srcOrd="0" destOrd="0" parTransId="{7B689923-B845-468F-9C4C-3F1B78FF2CFC}" sibTransId="{352C10ED-DBB1-4CFF-9D04-AF6979135929}"/>
    <dgm:cxn modelId="{B0556C7A-1ECC-413D-A831-8DB12E0652AB}" srcId="{A1C36C17-676F-4F61-9DF3-67F86DD1C7B6}" destId="{97A085FB-550C-427E-B03D-3239443C2D83}" srcOrd="0" destOrd="0" parTransId="{A64A65FC-0317-476E-910E-14E38081649B}" sibTransId="{5A2269A9-6097-4285-97F9-DFFCE561DDE3}"/>
    <dgm:cxn modelId="{4CA4402E-A2BC-4094-80C9-B8EDEDB7C965}" type="presParOf" srcId="{A2F22951-7FA4-4246-8DA6-60EEC6385830}" destId="{E63B60D9-B13B-4F88-92F1-1D70399D7796}" srcOrd="0" destOrd="0" presId="urn:microsoft.com/office/officeart/2005/8/layout/vList5"/>
    <dgm:cxn modelId="{CA31C1DA-BD4D-4ADB-8B27-0C6DEA1451ED}" type="presParOf" srcId="{E63B60D9-B13B-4F88-92F1-1D70399D7796}" destId="{9C5BA147-DF3D-4550-9350-2464E24D2CFD}" srcOrd="0" destOrd="0" presId="urn:microsoft.com/office/officeart/2005/8/layout/vList5"/>
    <dgm:cxn modelId="{E2A8E669-8F2E-4AFC-BD5F-9FD3EC9767FA}" type="presParOf" srcId="{E63B60D9-B13B-4F88-92F1-1D70399D7796}" destId="{9CC1C479-7B7D-4F77-8734-C9C20CEB8127}" srcOrd="1" destOrd="0" presId="urn:microsoft.com/office/officeart/2005/8/layout/vList5"/>
    <dgm:cxn modelId="{2E9E6B41-4E5A-49FF-96CA-1EDFEAD4B292}" type="presParOf" srcId="{A2F22951-7FA4-4246-8DA6-60EEC6385830}" destId="{212D17B4-EBCC-4E15-857C-3D8BB1C7B16C}" srcOrd="1" destOrd="0" presId="urn:microsoft.com/office/officeart/2005/8/layout/vList5"/>
    <dgm:cxn modelId="{D1643BEE-F2FC-4F9E-96A7-BDE541EB310F}" type="presParOf" srcId="{A2F22951-7FA4-4246-8DA6-60EEC6385830}" destId="{90825C8F-6D87-42C4-A923-A095B6B46120}" srcOrd="2" destOrd="0" presId="urn:microsoft.com/office/officeart/2005/8/layout/vList5"/>
    <dgm:cxn modelId="{DD5496C1-C838-4F70-9549-289DAC290CCA}" type="presParOf" srcId="{90825C8F-6D87-42C4-A923-A095B6B46120}" destId="{46A4FAF3-68C5-41A0-B275-280BB5C73394}" srcOrd="0" destOrd="0" presId="urn:microsoft.com/office/officeart/2005/8/layout/vList5"/>
    <dgm:cxn modelId="{77529F44-1C0F-4A86-B925-F3DED6256655}" type="presParOf" srcId="{90825C8F-6D87-42C4-A923-A095B6B46120}" destId="{65672D60-6D30-407A-98FA-9A448C1FDBE7}" srcOrd="1" destOrd="0" presId="urn:microsoft.com/office/officeart/2005/8/layout/vList5"/>
    <dgm:cxn modelId="{F63E52E8-3D7F-495C-A6DB-01E189FFFE93}" type="presParOf" srcId="{A2F22951-7FA4-4246-8DA6-60EEC6385830}" destId="{FCEA9EC9-36DC-4440-B43D-9A678C3FED82}" srcOrd="3" destOrd="0" presId="urn:microsoft.com/office/officeart/2005/8/layout/vList5"/>
    <dgm:cxn modelId="{039543D0-E609-4929-9C59-FE799AF306D1}" type="presParOf" srcId="{A2F22951-7FA4-4246-8DA6-60EEC6385830}" destId="{B515DD7F-FF45-407C-94FD-23130D49B437}" srcOrd="4" destOrd="0" presId="urn:microsoft.com/office/officeart/2005/8/layout/vList5"/>
    <dgm:cxn modelId="{0397AF93-7D00-4EE8-AD74-BECC6BC50272}" type="presParOf" srcId="{B515DD7F-FF45-407C-94FD-23130D49B437}" destId="{79AEADC2-343F-4B2F-B742-A536B746BC6F}" srcOrd="0" destOrd="0" presId="urn:microsoft.com/office/officeart/2005/8/layout/vList5"/>
    <dgm:cxn modelId="{B80DD718-1DD8-4FFC-B8EF-FFA90A0ABE8B}" type="presParOf" srcId="{B515DD7F-FF45-407C-94FD-23130D49B437}" destId="{53F3BD89-68DA-45D1-9BCB-849346AF9FF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A91805-25C4-4856-9971-8E5821FA1BB6}" type="doc">
      <dgm:prSet loTypeId="urn:microsoft.com/office/officeart/2005/8/layout/radial6" loCatId="cycle" qsTypeId="urn:microsoft.com/office/officeart/2005/8/quickstyle/3d9" qsCatId="3D" csTypeId="urn:microsoft.com/office/officeart/2005/8/colors/accent1_3" csCatId="accent1" phldr="1"/>
      <dgm:spPr/>
      <dgm:t>
        <a:bodyPr/>
        <a:lstStyle/>
        <a:p>
          <a:endParaRPr lang="pt-BR"/>
        </a:p>
      </dgm:t>
    </dgm:pt>
    <dgm:pt modelId="{3B1116ED-EE2A-4E09-B217-01F75ABD5438}">
      <dgm:prSet phldrT="[Texto]"/>
      <dgm:spPr/>
      <dgm:t>
        <a:bodyPr/>
        <a:lstStyle/>
        <a:p>
          <a:r>
            <a:rPr lang="pt-BR" dirty="0" smtClean="0"/>
            <a:t>Princípios de projetos orientados a objeto</a:t>
          </a:r>
          <a:endParaRPr lang="pt-BR" dirty="0"/>
        </a:p>
      </dgm:t>
    </dgm:pt>
    <dgm:pt modelId="{C3E32A7C-561D-4A06-8E68-456A7A0AACB1}" type="parTrans" cxnId="{CDC43B32-FBA5-4918-A709-41C47C55933F}">
      <dgm:prSet/>
      <dgm:spPr/>
      <dgm:t>
        <a:bodyPr/>
        <a:lstStyle/>
        <a:p>
          <a:endParaRPr lang="pt-BR"/>
        </a:p>
      </dgm:t>
    </dgm:pt>
    <dgm:pt modelId="{E22C88BA-591A-476B-8706-B02CB4BEB6F5}" type="sibTrans" cxnId="{CDC43B32-FBA5-4918-A709-41C47C55933F}">
      <dgm:prSet/>
      <dgm:spPr/>
      <dgm:t>
        <a:bodyPr/>
        <a:lstStyle/>
        <a:p>
          <a:endParaRPr lang="pt-BR"/>
        </a:p>
      </dgm:t>
    </dgm:pt>
    <dgm:pt modelId="{FB61ADD7-6F84-4100-8ED8-870F1B513902}">
      <dgm:prSet phldrT="[Texto]"/>
      <dgm:spPr/>
      <dgm:t>
        <a:bodyPr/>
        <a:lstStyle/>
        <a:p>
          <a:r>
            <a:rPr lang="pt-BR" dirty="0" smtClean="0"/>
            <a:t>Melhores benefícios da OO</a:t>
          </a:r>
          <a:endParaRPr lang="pt-BR" dirty="0"/>
        </a:p>
      </dgm:t>
    </dgm:pt>
    <dgm:pt modelId="{67C7FCB4-1BA5-4989-A30E-7E49F3DAA75D}" type="parTrans" cxnId="{E0C6ADB3-2F69-4D03-9322-0B696033F6C2}">
      <dgm:prSet/>
      <dgm:spPr/>
      <dgm:t>
        <a:bodyPr/>
        <a:lstStyle/>
        <a:p>
          <a:endParaRPr lang="pt-BR"/>
        </a:p>
      </dgm:t>
    </dgm:pt>
    <dgm:pt modelId="{E9B767C9-348F-4270-8F70-BECE1A9B70C7}" type="sibTrans" cxnId="{E0C6ADB3-2F69-4D03-9322-0B696033F6C2}">
      <dgm:prSet/>
      <dgm:spPr/>
      <dgm:t>
        <a:bodyPr/>
        <a:lstStyle/>
        <a:p>
          <a:endParaRPr lang="pt-BR"/>
        </a:p>
      </dgm:t>
    </dgm:pt>
    <dgm:pt modelId="{46C8D1A9-1C72-4C04-8315-ED81CF3C1E31}">
      <dgm:prSet phldrT="[Texto]"/>
      <dgm:spPr/>
      <dgm:t>
        <a:bodyPr/>
        <a:lstStyle/>
        <a:p>
          <a:r>
            <a:rPr lang="pt-BR" dirty="0" smtClean="0"/>
            <a:t>Melhores práticas</a:t>
          </a:r>
          <a:endParaRPr lang="pt-BR" dirty="0"/>
        </a:p>
      </dgm:t>
    </dgm:pt>
    <dgm:pt modelId="{108E86F4-B1EF-471F-BCEB-D41CBF323D94}" type="parTrans" cxnId="{E7D8978D-709E-494C-8195-A10165A20713}">
      <dgm:prSet/>
      <dgm:spPr/>
      <dgm:t>
        <a:bodyPr/>
        <a:lstStyle/>
        <a:p>
          <a:endParaRPr lang="pt-BR"/>
        </a:p>
      </dgm:t>
    </dgm:pt>
    <dgm:pt modelId="{554CF493-761A-4632-94EF-84906B647C5F}" type="sibTrans" cxnId="{E7D8978D-709E-494C-8195-A10165A20713}">
      <dgm:prSet/>
      <dgm:spPr/>
      <dgm:t>
        <a:bodyPr/>
        <a:lstStyle/>
        <a:p>
          <a:endParaRPr lang="pt-BR"/>
        </a:p>
      </dgm:t>
    </dgm:pt>
    <dgm:pt modelId="{FED2A400-D0FD-407F-B321-7DF75CE37350}">
      <dgm:prSet phldrT="[Texto]"/>
      <dgm:spPr/>
      <dgm:t>
        <a:bodyPr/>
        <a:lstStyle/>
        <a:p>
          <a:r>
            <a:rPr lang="pt-BR" dirty="0" smtClean="0"/>
            <a:t>Gestão de dependência</a:t>
          </a:r>
          <a:endParaRPr lang="pt-BR" dirty="0"/>
        </a:p>
      </dgm:t>
    </dgm:pt>
    <dgm:pt modelId="{AB2C2E66-A1F3-461B-854A-7C1EABCC631C}" type="parTrans" cxnId="{1287A0F1-B346-4F38-BBE2-C6B2F716AD67}">
      <dgm:prSet/>
      <dgm:spPr/>
      <dgm:t>
        <a:bodyPr/>
        <a:lstStyle/>
        <a:p>
          <a:endParaRPr lang="pt-BR"/>
        </a:p>
      </dgm:t>
    </dgm:pt>
    <dgm:pt modelId="{1E78D9C1-CC83-4693-AAD6-BBF261564733}" type="sibTrans" cxnId="{1287A0F1-B346-4F38-BBE2-C6B2F716AD67}">
      <dgm:prSet/>
      <dgm:spPr/>
      <dgm:t>
        <a:bodyPr/>
        <a:lstStyle/>
        <a:p>
          <a:endParaRPr lang="pt-BR"/>
        </a:p>
      </dgm:t>
    </dgm:pt>
    <dgm:pt modelId="{E62EC2A8-5D1D-4261-9FED-FE8A91320D85}">
      <dgm:prSet phldrT="[Texto]"/>
      <dgm:spPr/>
      <dgm:t>
        <a:bodyPr/>
        <a:lstStyle/>
        <a:p>
          <a:r>
            <a:rPr lang="pt-BR" dirty="0" smtClean="0"/>
            <a:t>Evitar a programação estrutura</a:t>
          </a:r>
          <a:endParaRPr lang="pt-BR" dirty="0"/>
        </a:p>
      </dgm:t>
    </dgm:pt>
    <dgm:pt modelId="{43D1B889-D076-46A3-95E1-C4061F26D052}" type="parTrans" cxnId="{8C40DD05-2A7E-4D7F-A796-117D78CE7C13}">
      <dgm:prSet/>
      <dgm:spPr/>
      <dgm:t>
        <a:bodyPr/>
        <a:lstStyle/>
        <a:p>
          <a:endParaRPr lang="pt-BR"/>
        </a:p>
      </dgm:t>
    </dgm:pt>
    <dgm:pt modelId="{89FE648D-9D78-4A5E-9684-FD3DA79A62EA}" type="sibTrans" cxnId="{8C40DD05-2A7E-4D7F-A796-117D78CE7C13}">
      <dgm:prSet/>
      <dgm:spPr/>
      <dgm:t>
        <a:bodyPr/>
        <a:lstStyle/>
        <a:p>
          <a:endParaRPr lang="pt-BR"/>
        </a:p>
      </dgm:t>
    </dgm:pt>
    <dgm:pt modelId="{31A7275F-ED1A-47C5-BD2B-59F93ACC9049}" type="pres">
      <dgm:prSet presAssocID="{D7A91805-25C4-4856-9971-8E5821FA1BB6}" presName="Name0" presStyleCnt="0">
        <dgm:presLayoutVars>
          <dgm:chMax val="1"/>
          <dgm:dir/>
          <dgm:animLvl val="ctr"/>
          <dgm:resizeHandles val="exact"/>
        </dgm:presLayoutVars>
      </dgm:prSet>
      <dgm:spPr/>
      <dgm:t>
        <a:bodyPr/>
        <a:lstStyle/>
        <a:p>
          <a:endParaRPr lang="pt-BR"/>
        </a:p>
      </dgm:t>
    </dgm:pt>
    <dgm:pt modelId="{42ADBE5E-DABC-47C4-87BB-F9FAB08942E5}" type="pres">
      <dgm:prSet presAssocID="{3B1116ED-EE2A-4E09-B217-01F75ABD5438}" presName="centerShape" presStyleLbl="node0" presStyleIdx="0" presStyleCnt="1" custLinFactNeighborX="-395"/>
      <dgm:spPr/>
      <dgm:t>
        <a:bodyPr/>
        <a:lstStyle/>
        <a:p>
          <a:endParaRPr lang="pt-BR"/>
        </a:p>
      </dgm:t>
    </dgm:pt>
    <dgm:pt modelId="{164E05C5-94B7-415E-8A77-314DABE6BBE9}" type="pres">
      <dgm:prSet presAssocID="{FB61ADD7-6F84-4100-8ED8-870F1B513902}" presName="node" presStyleLbl="node1" presStyleIdx="0" presStyleCnt="4">
        <dgm:presLayoutVars>
          <dgm:bulletEnabled val="1"/>
        </dgm:presLayoutVars>
      </dgm:prSet>
      <dgm:spPr/>
      <dgm:t>
        <a:bodyPr/>
        <a:lstStyle/>
        <a:p>
          <a:endParaRPr lang="pt-BR"/>
        </a:p>
      </dgm:t>
    </dgm:pt>
    <dgm:pt modelId="{0481584A-A99A-487E-9D2F-928614D92077}" type="pres">
      <dgm:prSet presAssocID="{FB61ADD7-6F84-4100-8ED8-870F1B513902}" presName="dummy" presStyleCnt="0"/>
      <dgm:spPr/>
      <dgm:t>
        <a:bodyPr/>
        <a:lstStyle/>
        <a:p>
          <a:endParaRPr lang="pt-BR"/>
        </a:p>
      </dgm:t>
    </dgm:pt>
    <dgm:pt modelId="{7DA487B2-B73B-4C3F-A102-F8049A05B49A}" type="pres">
      <dgm:prSet presAssocID="{E9B767C9-348F-4270-8F70-BECE1A9B70C7}" presName="sibTrans" presStyleLbl="sibTrans2D1" presStyleIdx="0" presStyleCnt="4"/>
      <dgm:spPr/>
      <dgm:t>
        <a:bodyPr/>
        <a:lstStyle/>
        <a:p>
          <a:endParaRPr lang="pt-BR"/>
        </a:p>
      </dgm:t>
    </dgm:pt>
    <dgm:pt modelId="{BDFC8CA6-785C-417B-B00C-E439B7098781}" type="pres">
      <dgm:prSet presAssocID="{46C8D1A9-1C72-4C04-8315-ED81CF3C1E31}" presName="node" presStyleLbl="node1" presStyleIdx="1" presStyleCnt="4">
        <dgm:presLayoutVars>
          <dgm:bulletEnabled val="1"/>
        </dgm:presLayoutVars>
      </dgm:prSet>
      <dgm:spPr/>
      <dgm:t>
        <a:bodyPr/>
        <a:lstStyle/>
        <a:p>
          <a:endParaRPr lang="pt-BR"/>
        </a:p>
      </dgm:t>
    </dgm:pt>
    <dgm:pt modelId="{563EECBF-E350-4093-B4AC-B3A3D80529AA}" type="pres">
      <dgm:prSet presAssocID="{46C8D1A9-1C72-4C04-8315-ED81CF3C1E31}" presName="dummy" presStyleCnt="0"/>
      <dgm:spPr/>
      <dgm:t>
        <a:bodyPr/>
        <a:lstStyle/>
        <a:p>
          <a:endParaRPr lang="pt-BR"/>
        </a:p>
      </dgm:t>
    </dgm:pt>
    <dgm:pt modelId="{435F833E-041D-4CFA-A478-429CB4E7A130}" type="pres">
      <dgm:prSet presAssocID="{554CF493-761A-4632-94EF-84906B647C5F}" presName="sibTrans" presStyleLbl="sibTrans2D1" presStyleIdx="1" presStyleCnt="4"/>
      <dgm:spPr/>
      <dgm:t>
        <a:bodyPr/>
        <a:lstStyle/>
        <a:p>
          <a:endParaRPr lang="pt-BR"/>
        </a:p>
      </dgm:t>
    </dgm:pt>
    <dgm:pt modelId="{8A62BACA-85F7-4370-9BB8-B9D9CBE88E0D}" type="pres">
      <dgm:prSet presAssocID="{FED2A400-D0FD-407F-B321-7DF75CE37350}" presName="node" presStyleLbl="node1" presStyleIdx="2" presStyleCnt="4">
        <dgm:presLayoutVars>
          <dgm:bulletEnabled val="1"/>
        </dgm:presLayoutVars>
      </dgm:prSet>
      <dgm:spPr/>
      <dgm:t>
        <a:bodyPr/>
        <a:lstStyle/>
        <a:p>
          <a:endParaRPr lang="pt-BR"/>
        </a:p>
      </dgm:t>
    </dgm:pt>
    <dgm:pt modelId="{EBF528F8-A331-4189-9C9B-43E19791D81A}" type="pres">
      <dgm:prSet presAssocID="{FED2A400-D0FD-407F-B321-7DF75CE37350}" presName="dummy" presStyleCnt="0"/>
      <dgm:spPr/>
      <dgm:t>
        <a:bodyPr/>
        <a:lstStyle/>
        <a:p>
          <a:endParaRPr lang="pt-BR"/>
        </a:p>
      </dgm:t>
    </dgm:pt>
    <dgm:pt modelId="{B7733A01-0B51-45B5-978E-9F98ED4B600F}" type="pres">
      <dgm:prSet presAssocID="{1E78D9C1-CC83-4693-AAD6-BBF261564733}" presName="sibTrans" presStyleLbl="sibTrans2D1" presStyleIdx="2" presStyleCnt="4"/>
      <dgm:spPr/>
      <dgm:t>
        <a:bodyPr/>
        <a:lstStyle/>
        <a:p>
          <a:endParaRPr lang="pt-BR"/>
        </a:p>
      </dgm:t>
    </dgm:pt>
    <dgm:pt modelId="{789BAB49-BAA0-45D7-BDAD-6D92CA5BD7B5}" type="pres">
      <dgm:prSet presAssocID="{E62EC2A8-5D1D-4261-9FED-FE8A91320D85}" presName="node" presStyleLbl="node1" presStyleIdx="3" presStyleCnt="4">
        <dgm:presLayoutVars>
          <dgm:bulletEnabled val="1"/>
        </dgm:presLayoutVars>
      </dgm:prSet>
      <dgm:spPr/>
      <dgm:t>
        <a:bodyPr/>
        <a:lstStyle/>
        <a:p>
          <a:endParaRPr lang="pt-BR"/>
        </a:p>
      </dgm:t>
    </dgm:pt>
    <dgm:pt modelId="{61781F03-D252-49FF-9538-769A08040EAB}" type="pres">
      <dgm:prSet presAssocID="{E62EC2A8-5D1D-4261-9FED-FE8A91320D85}" presName="dummy" presStyleCnt="0"/>
      <dgm:spPr/>
      <dgm:t>
        <a:bodyPr/>
        <a:lstStyle/>
        <a:p>
          <a:endParaRPr lang="pt-BR"/>
        </a:p>
      </dgm:t>
    </dgm:pt>
    <dgm:pt modelId="{A208F7C6-FC5D-4C33-87EC-A684B6BF32DD}" type="pres">
      <dgm:prSet presAssocID="{89FE648D-9D78-4A5E-9684-FD3DA79A62EA}" presName="sibTrans" presStyleLbl="sibTrans2D1" presStyleIdx="3" presStyleCnt="4"/>
      <dgm:spPr/>
      <dgm:t>
        <a:bodyPr/>
        <a:lstStyle/>
        <a:p>
          <a:endParaRPr lang="pt-BR"/>
        </a:p>
      </dgm:t>
    </dgm:pt>
  </dgm:ptLst>
  <dgm:cxnLst>
    <dgm:cxn modelId="{98BA0994-AB5F-4E6E-93C3-4312BA820956}" type="presOf" srcId="{FB61ADD7-6F84-4100-8ED8-870F1B513902}" destId="{164E05C5-94B7-415E-8A77-314DABE6BBE9}" srcOrd="0" destOrd="0" presId="urn:microsoft.com/office/officeart/2005/8/layout/radial6"/>
    <dgm:cxn modelId="{A0E4E289-B9E0-4D06-ACBF-E37473F13CF9}" type="presOf" srcId="{D7A91805-25C4-4856-9971-8E5821FA1BB6}" destId="{31A7275F-ED1A-47C5-BD2B-59F93ACC9049}" srcOrd="0" destOrd="0" presId="urn:microsoft.com/office/officeart/2005/8/layout/radial6"/>
    <dgm:cxn modelId="{B1C87986-D076-41D6-9B47-3B65C227B9D5}" type="presOf" srcId="{554CF493-761A-4632-94EF-84906B647C5F}" destId="{435F833E-041D-4CFA-A478-429CB4E7A130}" srcOrd="0" destOrd="0" presId="urn:microsoft.com/office/officeart/2005/8/layout/radial6"/>
    <dgm:cxn modelId="{B116C02A-20D5-4997-9EC2-A1B512764F2F}" type="presOf" srcId="{E62EC2A8-5D1D-4261-9FED-FE8A91320D85}" destId="{789BAB49-BAA0-45D7-BDAD-6D92CA5BD7B5}" srcOrd="0" destOrd="0" presId="urn:microsoft.com/office/officeart/2005/8/layout/radial6"/>
    <dgm:cxn modelId="{B9540730-6B95-4169-A2DA-E081F3888ED9}" type="presOf" srcId="{46C8D1A9-1C72-4C04-8315-ED81CF3C1E31}" destId="{BDFC8CA6-785C-417B-B00C-E439B7098781}" srcOrd="0" destOrd="0" presId="urn:microsoft.com/office/officeart/2005/8/layout/radial6"/>
    <dgm:cxn modelId="{D835436E-D922-42BB-A4E1-D32C637D244C}" type="presOf" srcId="{FED2A400-D0FD-407F-B321-7DF75CE37350}" destId="{8A62BACA-85F7-4370-9BB8-B9D9CBE88E0D}" srcOrd="0" destOrd="0" presId="urn:microsoft.com/office/officeart/2005/8/layout/radial6"/>
    <dgm:cxn modelId="{B58F15F3-A535-444B-BEFC-83E03841AF42}" type="presOf" srcId="{89FE648D-9D78-4A5E-9684-FD3DA79A62EA}" destId="{A208F7C6-FC5D-4C33-87EC-A684B6BF32DD}" srcOrd="0" destOrd="0" presId="urn:microsoft.com/office/officeart/2005/8/layout/radial6"/>
    <dgm:cxn modelId="{E7D8978D-709E-494C-8195-A10165A20713}" srcId="{3B1116ED-EE2A-4E09-B217-01F75ABD5438}" destId="{46C8D1A9-1C72-4C04-8315-ED81CF3C1E31}" srcOrd="1" destOrd="0" parTransId="{108E86F4-B1EF-471F-BCEB-D41CBF323D94}" sibTransId="{554CF493-761A-4632-94EF-84906B647C5F}"/>
    <dgm:cxn modelId="{1287A0F1-B346-4F38-BBE2-C6B2F716AD67}" srcId="{3B1116ED-EE2A-4E09-B217-01F75ABD5438}" destId="{FED2A400-D0FD-407F-B321-7DF75CE37350}" srcOrd="2" destOrd="0" parTransId="{AB2C2E66-A1F3-461B-854A-7C1EABCC631C}" sibTransId="{1E78D9C1-CC83-4693-AAD6-BBF261564733}"/>
    <dgm:cxn modelId="{A6C2C9C9-E15B-4D07-A430-36F58EBE9AED}" type="presOf" srcId="{3B1116ED-EE2A-4E09-B217-01F75ABD5438}" destId="{42ADBE5E-DABC-47C4-87BB-F9FAB08942E5}" srcOrd="0" destOrd="0" presId="urn:microsoft.com/office/officeart/2005/8/layout/radial6"/>
    <dgm:cxn modelId="{CDC43B32-FBA5-4918-A709-41C47C55933F}" srcId="{D7A91805-25C4-4856-9971-8E5821FA1BB6}" destId="{3B1116ED-EE2A-4E09-B217-01F75ABD5438}" srcOrd="0" destOrd="0" parTransId="{C3E32A7C-561D-4A06-8E68-456A7A0AACB1}" sibTransId="{E22C88BA-591A-476B-8706-B02CB4BEB6F5}"/>
    <dgm:cxn modelId="{157F1D5B-E384-47D6-98BA-476C8BBB3889}" type="presOf" srcId="{1E78D9C1-CC83-4693-AAD6-BBF261564733}" destId="{B7733A01-0B51-45B5-978E-9F98ED4B600F}" srcOrd="0" destOrd="0" presId="urn:microsoft.com/office/officeart/2005/8/layout/radial6"/>
    <dgm:cxn modelId="{8C40DD05-2A7E-4D7F-A796-117D78CE7C13}" srcId="{3B1116ED-EE2A-4E09-B217-01F75ABD5438}" destId="{E62EC2A8-5D1D-4261-9FED-FE8A91320D85}" srcOrd="3" destOrd="0" parTransId="{43D1B889-D076-46A3-95E1-C4061F26D052}" sibTransId="{89FE648D-9D78-4A5E-9684-FD3DA79A62EA}"/>
    <dgm:cxn modelId="{69683A8E-A534-4FAE-8C3A-DEB0BA53CB74}" type="presOf" srcId="{E9B767C9-348F-4270-8F70-BECE1A9B70C7}" destId="{7DA487B2-B73B-4C3F-A102-F8049A05B49A}" srcOrd="0" destOrd="0" presId="urn:microsoft.com/office/officeart/2005/8/layout/radial6"/>
    <dgm:cxn modelId="{E0C6ADB3-2F69-4D03-9322-0B696033F6C2}" srcId="{3B1116ED-EE2A-4E09-B217-01F75ABD5438}" destId="{FB61ADD7-6F84-4100-8ED8-870F1B513902}" srcOrd="0" destOrd="0" parTransId="{67C7FCB4-1BA5-4989-A30E-7E49F3DAA75D}" sibTransId="{E9B767C9-348F-4270-8F70-BECE1A9B70C7}"/>
    <dgm:cxn modelId="{58726DBA-4478-4A29-8D50-4FCF48165106}" type="presParOf" srcId="{31A7275F-ED1A-47C5-BD2B-59F93ACC9049}" destId="{42ADBE5E-DABC-47C4-87BB-F9FAB08942E5}" srcOrd="0" destOrd="0" presId="urn:microsoft.com/office/officeart/2005/8/layout/radial6"/>
    <dgm:cxn modelId="{AC3721F8-E0C3-4144-976B-6843070E29CE}" type="presParOf" srcId="{31A7275F-ED1A-47C5-BD2B-59F93ACC9049}" destId="{164E05C5-94B7-415E-8A77-314DABE6BBE9}" srcOrd="1" destOrd="0" presId="urn:microsoft.com/office/officeart/2005/8/layout/radial6"/>
    <dgm:cxn modelId="{ACE01E7E-3372-4045-91CF-93340D0A25AE}" type="presParOf" srcId="{31A7275F-ED1A-47C5-BD2B-59F93ACC9049}" destId="{0481584A-A99A-487E-9D2F-928614D92077}" srcOrd="2" destOrd="0" presId="urn:microsoft.com/office/officeart/2005/8/layout/radial6"/>
    <dgm:cxn modelId="{21CADB82-684A-494B-AC92-CFDC40CA2F83}" type="presParOf" srcId="{31A7275F-ED1A-47C5-BD2B-59F93ACC9049}" destId="{7DA487B2-B73B-4C3F-A102-F8049A05B49A}" srcOrd="3" destOrd="0" presId="urn:microsoft.com/office/officeart/2005/8/layout/radial6"/>
    <dgm:cxn modelId="{235E9DB4-E250-41FF-B615-EBBE441A73C2}" type="presParOf" srcId="{31A7275F-ED1A-47C5-BD2B-59F93ACC9049}" destId="{BDFC8CA6-785C-417B-B00C-E439B7098781}" srcOrd="4" destOrd="0" presId="urn:microsoft.com/office/officeart/2005/8/layout/radial6"/>
    <dgm:cxn modelId="{25FBA27A-8353-4FF7-996A-F4A041E54CB2}" type="presParOf" srcId="{31A7275F-ED1A-47C5-BD2B-59F93ACC9049}" destId="{563EECBF-E350-4093-B4AC-B3A3D80529AA}" srcOrd="5" destOrd="0" presId="urn:microsoft.com/office/officeart/2005/8/layout/radial6"/>
    <dgm:cxn modelId="{896A22FC-91E5-48B5-890A-58C950C5EEB4}" type="presParOf" srcId="{31A7275F-ED1A-47C5-BD2B-59F93ACC9049}" destId="{435F833E-041D-4CFA-A478-429CB4E7A130}" srcOrd="6" destOrd="0" presId="urn:microsoft.com/office/officeart/2005/8/layout/radial6"/>
    <dgm:cxn modelId="{032444F2-1AFA-4B31-A9F2-32492EB032AD}" type="presParOf" srcId="{31A7275F-ED1A-47C5-BD2B-59F93ACC9049}" destId="{8A62BACA-85F7-4370-9BB8-B9D9CBE88E0D}" srcOrd="7" destOrd="0" presId="urn:microsoft.com/office/officeart/2005/8/layout/radial6"/>
    <dgm:cxn modelId="{5DFE16C3-1940-40B3-A6C0-859BF3928E70}" type="presParOf" srcId="{31A7275F-ED1A-47C5-BD2B-59F93ACC9049}" destId="{EBF528F8-A331-4189-9C9B-43E19791D81A}" srcOrd="8" destOrd="0" presId="urn:microsoft.com/office/officeart/2005/8/layout/radial6"/>
    <dgm:cxn modelId="{20CCD814-E5F4-4B05-A47B-145D26F8CBBD}" type="presParOf" srcId="{31A7275F-ED1A-47C5-BD2B-59F93ACC9049}" destId="{B7733A01-0B51-45B5-978E-9F98ED4B600F}" srcOrd="9" destOrd="0" presId="urn:microsoft.com/office/officeart/2005/8/layout/radial6"/>
    <dgm:cxn modelId="{BA0E3D35-560C-4F7D-9BC3-3924A0557C61}" type="presParOf" srcId="{31A7275F-ED1A-47C5-BD2B-59F93ACC9049}" destId="{789BAB49-BAA0-45D7-BDAD-6D92CA5BD7B5}" srcOrd="10" destOrd="0" presId="urn:microsoft.com/office/officeart/2005/8/layout/radial6"/>
    <dgm:cxn modelId="{AF2C664B-0160-473C-82BF-5E188FBDF866}" type="presParOf" srcId="{31A7275F-ED1A-47C5-BD2B-59F93ACC9049}" destId="{61781F03-D252-49FF-9538-769A08040EAB}" srcOrd="11" destOrd="0" presId="urn:microsoft.com/office/officeart/2005/8/layout/radial6"/>
    <dgm:cxn modelId="{0334F49B-3215-4061-B05D-AE7D669C6884}" type="presParOf" srcId="{31A7275F-ED1A-47C5-BD2B-59F93ACC9049}" destId="{A208F7C6-FC5D-4C33-87EC-A684B6BF32DD}" srcOrd="12" destOrd="0" presId="urn:microsoft.com/office/officeart/2005/8/layout/radial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Garantir a estratégia de negócio com soluções de TI</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Estratégias de TI, mapas de capacidade, estratégias de integração, análise </a:t>
          </a:r>
          <a:r>
            <a:rPr lang="pt-BR" sz="1400" kern="1200" dirty="0" err="1" smtClean="0"/>
            <a:t>as-is</a:t>
          </a:r>
          <a:r>
            <a:rPr lang="pt-BR" sz="1400" kern="1200" dirty="0" smtClean="0"/>
            <a:t>/</a:t>
          </a:r>
          <a:r>
            <a:rPr lang="pt-BR" sz="1400" kern="1200" dirty="0" err="1" smtClean="0"/>
            <a:t>to</a:t>
          </a:r>
          <a:r>
            <a:rPr lang="pt-BR" sz="1400" kern="1200" dirty="0" smtClean="0"/>
            <a:t> </a:t>
          </a:r>
          <a:r>
            <a:rPr lang="pt-BR" sz="1400" kern="1200" dirty="0" err="1" smtClean="0"/>
            <a:t>be</a:t>
          </a:r>
          <a:r>
            <a:rPr lang="pt-BR" sz="1400" kern="1200" dirty="0" smtClean="0"/>
            <a:t>, análise de </a:t>
          </a:r>
          <a:r>
            <a:rPr lang="pt-BR" sz="1400" i="1" kern="1200" dirty="0" smtClean="0"/>
            <a:t>gap</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Alinhamento entre TI 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25588"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Modelagem de negócio da organização entendendo os processo atuais e sugerindo melhorias</a:t>
          </a:r>
          <a:endParaRPr lang="pt-BR" sz="1400" kern="1200" dirty="0"/>
        </a:p>
      </dsp:txBody>
      <dsp:txXfrm rot="-5400000">
        <a:off x="1875255" y="184099"/>
        <a:ext cx="3297271" cy="945456"/>
      </dsp:txXfrm>
    </dsp:sp>
    <dsp:sp modelId="{9C5BA147-DF3D-4550-9350-2464E24D2CFD}">
      <dsp:nvSpPr>
        <dsp:cNvPr id="0" name=""/>
        <dsp:cNvSpPr/>
      </dsp:nvSpPr>
      <dsp:spPr>
        <a:xfrm>
          <a:off x="0" y="30168"/>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94102"/>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Mapa de processos, casos de uso e modelos informacionais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Entender o funcionamento da organização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Projeto de soluções de TI baseado nos requisitos de negócio, utilizando as capacidades de TI existentes na organização</a:t>
          </a:r>
          <a:endParaRPr lang="pt-BR" sz="14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Diagrama de aplicações, mapas de sistemas, interfaces de serviços, interfaces de serviços técnicos</a:t>
          </a:r>
          <a:endParaRPr lang="pt-BR" sz="14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pt-BR" sz="1400" kern="1200" dirty="0" smtClean="0"/>
            <a:t>Suportar a estratégia de negócio</a:t>
          </a:r>
          <a:endParaRPr lang="pt-BR" sz="14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1C479-7B7D-4F77-8734-C9C20CEB8127}">
      <dsp:nvSpPr>
        <dsp:cNvPr id="0" name=""/>
        <dsp:cNvSpPr/>
      </dsp:nvSpPr>
      <dsp:spPr>
        <a:xfrm rot="5400000">
          <a:off x="3033819" y="-1017381"/>
          <a:ext cx="1047750" cy="334841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Projetar sistemas utilizando práticas de arquitetura e engenharia de software</a:t>
          </a:r>
          <a:endParaRPr lang="pt-BR" sz="1500" kern="1200" dirty="0"/>
        </a:p>
      </dsp:txBody>
      <dsp:txXfrm rot="-5400000">
        <a:off x="1883486" y="184099"/>
        <a:ext cx="3297271" cy="945456"/>
      </dsp:txXfrm>
    </dsp:sp>
    <dsp:sp modelId="{9C5BA147-DF3D-4550-9350-2464E24D2CFD}">
      <dsp:nvSpPr>
        <dsp:cNvPr id="0" name=""/>
        <dsp:cNvSpPr/>
      </dsp:nvSpPr>
      <dsp:spPr>
        <a:xfrm>
          <a:off x="0" y="1984"/>
          <a:ext cx="1883485" cy="13096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Objetivo</a:t>
          </a:r>
          <a:endParaRPr lang="pt-BR" sz="2800" kern="1200" dirty="0"/>
        </a:p>
      </dsp:txBody>
      <dsp:txXfrm>
        <a:off x="63934" y="65918"/>
        <a:ext cx="1755617" cy="1181819"/>
      </dsp:txXfrm>
    </dsp:sp>
    <dsp:sp modelId="{65672D60-6D30-407A-98FA-9A448C1FDBE7}">
      <dsp:nvSpPr>
        <dsp:cNvPr id="0" name=""/>
        <dsp:cNvSpPr/>
      </dsp:nvSpPr>
      <dsp:spPr>
        <a:xfrm rot="5400000">
          <a:off x="3033819" y="357790"/>
          <a:ext cx="1047750" cy="3348418"/>
        </a:xfrm>
        <a:prstGeom prst="round2Same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Frameworks, Diagramas, Padrões de Projeto	</a:t>
          </a:r>
          <a:endParaRPr lang="pt-BR" sz="1500" i="1" kern="1200" dirty="0"/>
        </a:p>
      </dsp:txBody>
      <dsp:txXfrm rot="-5400000">
        <a:off x="1883486" y="1559271"/>
        <a:ext cx="3297271" cy="945456"/>
      </dsp:txXfrm>
    </dsp:sp>
    <dsp:sp modelId="{46A4FAF3-68C5-41A0-B275-280BB5C73394}">
      <dsp:nvSpPr>
        <dsp:cNvPr id="0" name=""/>
        <dsp:cNvSpPr/>
      </dsp:nvSpPr>
      <dsp:spPr>
        <a:xfrm>
          <a:off x="0" y="1377156"/>
          <a:ext cx="1883485" cy="1309687"/>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Artefatos</a:t>
          </a:r>
          <a:endParaRPr lang="pt-BR" sz="2800" kern="1200" dirty="0"/>
        </a:p>
      </dsp:txBody>
      <dsp:txXfrm>
        <a:off x="63934" y="1441090"/>
        <a:ext cx="1755617" cy="1181819"/>
      </dsp:txXfrm>
    </dsp:sp>
    <dsp:sp modelId="{53F3BD89-68DA-45D1-9BCB-849346AF9FFA}">
      <dsp:nvSpPr>
        <dsp:cNvPr id="0" name=""/>
        <dsp:cNvSpPr/>
      </dsp:nvSpPr>
      <dsp:spPr>
        <a:xfrm rot="5400000">
          <a:off x="3033819" y="1732962"/>
          <a:ext cx="1047750" cy="3348418"/>
        </a:xfrm>
        <a:prstGeom prst="round2Same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pt-BR" sz="1500" kern="1200" dirty="0" smtClean="0"/>
            <a:t>Qualidade, </a:t>
          </a:r>
          <a:r>
            <a:rPr lang="pt-BR" sz="1500" kern="1200" dirty="0" err="1" smtClean="0"/>
            <a:t>Flexibilidade,Desempenho</a:t>
          </a:r>
          <a:r>
            <a:rPr lang="pt-BR" sz="1500" kern="1200" dirty="0" smtClean="0"/>
            <a:t>, Reuso, Usabilidade e Facilidade de testes</a:t>
          </a:r>
          <a:endParaRPr lang="pt-BR" sz="1500" kern="1200" dirty="0"/>
        </a:p>
      </dsp:txBody>
      <dsp:txXfrm rot="-5400000">
        <a:off x="1883486" y="2934443"/>
        <a:ext cx="3297271" cy="945456"/>
      </dsp:txXfrm>
    </dsp:sp>
    <dsp:sp modelId="{79AEADC2-343F-4B2F-B742-A536B746BC6F}">
      <dsp:nvSpPr>
        <dsp:cNvPr id="0" name=""/>
        <dsp:cNvSpPr/>
      </dsp:nvSpPr>
      <dsp:spPr>
        <a:xfrm>
          <a:off x="0" y="2752328"/>
          <a:ext cx="1883485" cy="1309687"/>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pt-BR" sz="2800" kern="1200" dirty="0" smtClean="0"/>
            <a:t>Conceito chave</a:t>
          </a:r>
          <a:endParaRPr lang="pt-BR" sz="2800" kern="1200" dirty="0"/>
        </a:p>
      </dsp:txBody>
      <dsp:txXfrm>
        <a:off x="63934" y="2816262"/>
        <a:ext cx="1755617"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95D740-6A7E-4AE4-809A-1783B6BB9E99}" type="datetimeFigureOut">
              <a:rPr lang="pt-BR" smtClean="0"/>
              <a:t>10/08/2014</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9B08D-A33C-4484-8AF1-3D84552368DF}" type="slidenum">
              <a:rPr lang="pt-BR" smtClean="0"/>
              <a:t>‹nº›</a:t>
            </a:fld>
            <a:endParaRPr lang="pt-BR" dirty="0"/>
          </a:p>
        </p:txBody>
      </p:sp>
    </p:spTree>
    <p:extLst>
      <p:ext uri="{BB962C8B-B14F-4D97-AF65-F5344CB8AC3E}">
        <p14:creationId xmlns:p14="http://schemas.microsoft.com/office/powerpoint/2010/main" val="19923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1451DAF-731B-40C9-94FC-6AFBD168E88F}" type="datetimeFigureOut">
              <a:rPr lang="pt-BR" smtClean="0"/>
              <a:pPr>
                <a:defRPr/>
              </a:pPr>
              <a:t>10/08/2014</a:t>
            </a:fld>
            <a:endParaRPr lang="pt-B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smtClean="0"/>
              <a:t>Clique para editar 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endParaRPr lang="pt-BR" noProof="0"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B79BE180-EDDC-4055-9AFE-2AAA70AA5FCA}" type="slidenum">
              <a:rPr lang="pt-BR" smtClean="0"/>
              <a:pPr>
                <a:defRPr/>
              </a:pPr>
              <a:t>‹nº›</a:t>
            </a:fld>
            <a:endParaRPr lang="pt-BR" dirty="0"/>
          </a:p>
        </p:txBody>
      </p:sp>
    </p:spTree>
    <p:extLst>
      <p:ext uri="{BB962C8B-B14F-4D97-AF65-F5344CB8AC3E}">
        <p14:creationId xmlns:p14="http://schemas.microsoft.com/office/powerpoint/2010/main" val="7605829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ei.cmu.edu/architect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a:t>
            </a:fld>
            <a:endParaRPr lang="en-US">
              <a:solidFill>
                <a:srgbClr val="000000"/>
              </a:solidFill>
              <a:latin typeface="Calibri" pitchFamily="34" charset="0"/>
            </a:endParaRPr>
          </a:p>
        </p:txBody>
      </p:sp>
    </p:spTree>
    <p:extLst>
      <p:ext uri="{BB962C8B-B14F-4D97-AF65-F5344CB8AC3E}">
        <p14:creationId xmlns:p14="http://schemas.microsoft.com/office/powerpoint/2010/main" val="9424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16</a:t>
            </a:fld>
            <a:endParaRPr lang="en-US">
              <a:solidFill>
                <a:srgbClr val="000000"/>
              </a:solidFill>
              <a:latin typeface="Calibri" pitchFamily="34" charset="0"/>
            </a:endParaRPr>
          </a:p>
        </p:txBody>
      </p:sp>
    </p:spTree>
    <p:extLst>
      <p:ext uri="{BB962C8B-B14F-4D97-AF65-F5344CB8AC3E}">
        <p14:creationId xmlns:p14="http://schemas.microsoft.com/office/powerpoint/2010/main" val="101487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17</a:t>
            </a:fld>
            <a:endParaRPr lang="en-US">
              <a:solidFill>
                <a:srgbClr val="000000"/>
              </a:solidFill>
              <a:latin typeface="Calibri" pitchFamily="34" charset="0"/>
            </a:endParaRPr>
          </a:p>
        </p:txBody>
      </p:sp>
    </p:spTree>
    <p:extLst>
      <p:ext uri="{BB962C8B-B14F-4D97-AF65-F5344CB8AC3E}">
        <p14:creationId xmlns:p14="http://schemas.microsoft.com/office/powerpoint/2010/main" val="381621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18</a:t>
            </a:fld>
            <a:endParaRPr lang="en-US">
              <a:solidFill>
                <a:srgbClr val="000000"/>
              </a:solidFill>
              <a:latin typeface="Calibri" pitchFamily="34" charset="0"/>
            </a:endParaRPr>
          </a:p>
        </p:txBody>
      </p:sp>
    </p:spTree>
    <p:extLst>
      <p:ext uri="{BB962C8B-B14F-4D97-AF65-F5344CB8AC3E}">
        <p14:creationId xmlns:p14="http://schemas.microsoft.com/office/powerpoint/2010/main" val="117567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pt-BR" dirty="0" smtClean="0">
                <a:solidFill>
                  <a:srgbClr val="000000"/>
                </a:solidFill>
              </a:rPr>
              <a:t>Desenvolvimento de software vem sofrendo com problemas de complexidade desde o início. Primariamente resolvidos através de estrutura de dados, algoritmos e separação de responsabilidades. </a:t>
            </a:r>
          </a:p>
          <a:p>
            <a:pPr>
              <a:spcBef>
                <a:spcPct val="0"/>
              </a:spcBef>
            </a:pPr>
            <a:endParaRPr lang="pt-BR" dirty="0" smtClean="0">
              <a:solidFill>
                <a:srgbClr val="000000"/>
              </a:solidFill>
            </a:endParaRPr>
          </a:p>
          <a:p>
            <a:pPr>
              <a:spcBef>
                <a:spcPct val="0"/>
              </a:spcBef>
            </a:pPr>
            <a:r>
              <a:rPr lang="pt-BR" dirty="0" smtClean="0">
                <a:solidFill>
                  <a:srgbClr val="000000"/>
                </a:solidFill>
              </a:rPr>
              <a:t>Arquitetura consiste em reduzir a complexidade através de abstrações e separação de responsabilidades. </a:t>
            </a:r>
          </a:p>
          <a:p>
            <a:pPr>
              <a:spcBef>
                <a:spcPct val="0"/>
              </a:spcBef>
            </a:pPr>
            <a:endParaRPr lang="pt-BR" dirty="0" smtClean="0">
              <a:solidFill>
                <a:srgbClr val="000000"/>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pt-BR" dirty="0" smtClean="0">
                <a:solidFill>
                  <a:srgbClr val="000000"/>
                </a:solidFill>
              </a:rPr>
              <a:t>Software</a:t>
            </a:r>
            <a:r>
              <a:rPr lang="pt-BR" baseline="0" dirty="0" smtClean="0">
                <a:solidFill>
                  <a:srgbClr val="000000"/>
                </a:solidFill>
              </a:rPr>
              <a:t> é construído para satisfazer as metas de negócio das organizações. Arquitetura trabalha como ponte para materializar a necessidade de negócio(abstrato) em sistema(concreto).</a:t>
            </a:r>
            <a:endParaRPr lang="pt-BR" dirty="0" smtClean="0">
              <a:solidFill>
                <a:srgbClr val="000000"/>
              </a:solidFill>
            </a:endParaRPr>
          </a:p>
          <a:p>
            <a:pPr>
              <a:spcBef>
                <a:spcPct val="0"/>
              </a:spcBef>
            </a:pPr>
            <a:endParaRPr lang="pt-BR" dirty="0" smtClean="0">
              <a:solidFill>
                <a:srgbClr val="000000"/>
              </a:solidFill>
            </a:endParaRPr>
          </a:p>
          <a:p>
            <a:pPr>
              <a:spcBef>
                <a:spcPct val="0"/>
              </a:spcBef>
            </a:pPr>
            <a:r>
              <a:rPr lang="pt-BR" dirty="0" smtClean="0">
                <a:solidFill>
                  <a:srgbClr val="000000"/>
                </a:solidFill>
              </a:rPr>
              <a:t>Arquitetura trabalha com itens relacionados a qualidade : compatibilidade, extensibilidade, confiabilidade, </a:t>
            </a:r>
            <a:r>
              <a:rPr lang="pt-BR" dirty="0" err="1" smtClean="0">
                <a:solidFill>
                  <a:srgbClr val="000000"/>
                </a:solidFill>
              </a:rPr>
              <a:t>manutenabilidade</a:t>
            </a:r>
            <a:r>
              <a:rPr lang="pt-BR" dirty="0" smtClean="0">
                <a:solidFill>
                  <a:srgbClr val="000000"/>
                </a:solidFill>
              </a:rPr>
              <a:t>, disponibilidade, segurança, usabilidade.</a:t>
            </a:r>
          </a:p>
          <a:p>
            <a:pPr>
              <a:spcBef>
                <a:spcPct val="0"/>
              </a:spcBef>
            </a:pPr>
            <a:endParaRPr lang="pt-BR" dirty="0" smtClean="0">
              <a:solidFill>
                <a:srgbClr val="000000"/>
              </a:solidFill>
            </a:endParaRPr>
          </a:p>
          <a:p>
            <a:pPr>
              <a:spcBef>
                <a:spcPct val="0"/>
              </a:spcBef>
            </a:pPr>
            <a:r>
              <a:rPr lang="pt-BR" dirty="0" smtClean="0">
                <a:solidFill>
                  <a:srgbClr val="000000"/>
                </a:solidFill>
              </a:rPr>
              <a:t>Links:</a:t>
            </a:r>
          </a:p>
          <a:p>
            <a:pPr>
              <a:spcBef>
                <a:spcPct val="0"/>
              </a:spcBef>
            </a:pPr>
            <a:endParaRPr lang="pt-BR" dirty="0" smtClean="0">
              <a:solidFill>
                <a:srgbClr val="000000"/>
              </a:solidFill>
            </a:endParaRPr>
          </a:p>
          <a:p>
            <a:pPr>
              <a:spcBef>
                <a:spcPct val="0"/>
              </a:spcBef>
            </a:pPr>
            <a:r>
              <a:rPr lang="en-US" dirty="0" smtClean="0">
                <a:solidFill>
                  <a:srgbClr val="000000"/>
                </a:solidFill>
                <a:hlinkClick r:id="rId3"/>
              </a:rPr>
              <a:t>http://www.sei.cmu.edu/architecture/</a:t>
            </a:r>
            <a:endParaRPr lang="en-US" dirty="0" smtClean="0">
              <a:solidFill>
                <a:srgbClr val="000000"/>
              </a:solidFill>
            </a:endParaRPr>
          </a:p>
          <a:p>
            <a:pPr>
              <a:spcBef>
                <a:spcPct val="0"/>
              </a:spcBef>
            </a:pPr>
            <a:endParaRPr lang="en-US"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19</a:t>
            </a:fld>
            <a:endParaRPr lang="en-US">
              <a:solidFill>
                <a:srgbClr val="000000"/>
              </a:solidFill>
              <a:latin typeface="Calibri" pitchFamily="34" charset="0"/>
            </a:endParaRPr>
          </a:p>
        </p:txBody>
      </p:sp>
    </p:spTree>
    <p:extLst>
      <p:ext uri="{BB962C8B-B14F-4D97-AF65-F5344CB8AC3E}">
        <p14:creationId xmlns:p14="http://schemas.microsoft.com/office/powerpoint/2010/main" val="134999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aseline="0" dirty="0" smtClean="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20</a:t>
            </a:fld>
            <a:endParaRPr lang="pt-BR" dirty="0"/>
          </a:p>
        </p:txBody>
      </p:sp>
    </p:spTree>
    <p:extLst>
      <p:ext uri="{BB962C8B-B14F-4D97-AF65-F5344CB8AC3E}">
        <p14:creationId xmlns:p14="http://schemas.microsoft.com/office/powerpoint/2010/main" val="5115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21</a:t>
            </a:fld>
            <a:endParaRPr lang="pt-BR" dirty="0"/>
          </a:p>
        </p:txBody>
      </p:sp>
    </p:spTree>
    <p:extLst>
      <p:ext uri="{BB962C8B-B14F-4D97-AF65-F5344CB8AC3E}">
        <p14:creationId xmlns:p14="http://schemas.microsoft.com/office/powerpoint/2010/main" val="259707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22</a:t>
            </a:fld>
            <a:endParaRPr lang="pt-BR" dirty="0"/>
          </a:p>
        </p:txBody>
      </p:sp>
    </p:spTree>
    <p:extLst>
      <p:ext uri="{BB962C8B-B14F-4D97-AF65-F5344CB8AC3E}">
        <p14:creationId xmlns:p14="http://schemas.microsoft.com/office/powerpoint/2010/main" val="3813193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24</a:t>
            </a:fld>
            <a:endParaRPr lang="pt-BR" dirty="0"/>
          </a:p>
        </p:txBody>
      </p:sp>
    </p:spTree>
    <p:extLst>
      <p:ext uri="{BB962C8B-B14F-4D97-AF65-F5344CB8AC3E}">
        <p14:creationId xmlns:p14="http://schemas.microsoft.com/office/powerpoint/2010/main" val="313839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26</a:t>
            </a:fld>
            <a:endParaRPr lang="pt-BR" dirty="0"/>
          </a:p>
        </p:txBody>
      </p:sp>
    </p:spTree>
    <p:extLst>
      <p:ext uri="{BB962C8B-B14F-4D97-AF65-F5344CB8AC3E}">
        <p14:creationId xmlns:p14="http://schemas.microsoft.com/office/powerpoint/2010/main" val="138650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28</a:t>
            </a:fld>
            <a:endParaRPr lang="pt-BR" dirty="0"/>
          </a:p>
        </p:txBody>
      </p:sp>
    </p:spTree>
    <p:extLst>
      <p:ext uri="{BB962C8B-B14F-4D97-AF65-F5344CB8AC3E}">
        <p14:creationId xmlns:p14="http://schemas.microsoft.com/office/powerpoint/2010/main" val="201069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2</a:t>
            </a:fld>
            <a:endParaRPr lang="en-US">
              <a:solidFill>
                <a:srgbClr val="000000"/>
              </a:solidFill>
              <a:latin typeface="Calibri" pitchFamily="34" charset="0"/>
            </a:endParaRPr>
          </a:p>
        </p:txBody>
      </p:sp>
    </p:spTree>
    <p:extLst>
      <p:ext uri="{BB962C8B-B14F-4D97-AF65-F5344CB8AC3E}">
        <p14:creationId xmlns:p14="http://schemas.microsoft.com/office/powerpoint/2010/main" val="35538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29</a:t>
            </a:fld>
            <a:endParaRPr lang="pt-BR" dirty="0"/>
          </a:p>
        </p:txBody>
      </p:sp>
    </p:spTree>
    <p:extLst>
      <p:ext uri="{BB962C8B-B14F-4D97-AF65-F5344CB8AC3E}">
        <p14:creationId xmlns:p14="http://schemas.microsoft.com/office/powerpoint/2010/main" val="179102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30</a:t>
            </a:fld>
            <a:endParaRPr lang="pt-BR" dirty="0"/>
          </a:p>
        </p:txBody>
      </p:sp>
    </p:spTree>
    <p:extLst>
      <p:ext uri="{BB962C8B-B14F-4D97-AF65-F5344CB8AC3E}">
        <p14:creationId xmlns:p14="http://schemas.microsoft.com/office/powerpoint/2010/main" val="215572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31</a:t>
            </a:fld>
            <a:endParaRPr lang="pt-BR" dirty="0"/>
          </a:p>
        </p:txBody>
      </p:sp>
    </p:spTree>
    <p:extLst>
      <p:ext uri="{BB962C8B-B14F-4D97-AF65-F5344CB8AC3E}">
        <p14:creationId xmlns:p14="http://schemas.microsoft.com/office/powerpoint/2010/main" val="1428018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32</a:t>
            </a:fld>
            <a:endParaRPr lang="pt-BR" dirty="0"/>
          </a:p>
        </p:txBody>
      </p:sp>
    </p:spTree>
    <p:extLst>
      <p:ext uri="{BB962C8B-B14F-4D97-AF65-F5344CB8AC3E}">
        <p14:creationId xmlns:p14="http://schemas.microsoft.com/office/powerpoint/2010/main" val="337625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33</a:t>
            </a:fld>
            <a:endParaRPr lang="pt-BR" dirty="0"/>
          </a:p>
        </p:txBody>
      </p:sp>
    </p:spTree>
    <p:extLst>
      <p:ext uri="{BB962C8B-B14F-4D97-AF65-F5344CB8AC3E}">
        <p14:creationId xmlns:p14="http://schemas.microsoft.com/office/powerpoint/2010/main" val="196383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34</a:t>
            </a:fld>
            <a:endParaRPr lang="pt-BR" dirty="0"/>
          </a:p>
        </p:txBody>
      </p:sp>
    </p:spTree>
    <p:extLst>
      <p:ext uri="{BB962C8B-B14F-4D97-AF65-F5344CB8AC3E}">
        <p14:creationId xmlns:p14="http://schemas.microsoft.com/office/powerpoint/2010/main" val="181759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35</a:t>
            </a:fld>
            <a:endParaRPr lang="pt-BR" dirty="0"/>
          </a:p>
        </p:txBody>
      </p:sp>
    </p:spTree>
    <p:extLst>
      <p:ext uri="{BB962C8B-B14F-4D97-AF65-F5344CB8AC3E}">
        <p14:creationId xmlns:p14="http://schemas.microsoft.com/office/powerpoint/2010/main" val="3171024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effectLst/>
              </a:rPr>
              <a:t>Segundo RUP</a:t>
            </a:r>
          </a:p>
          <a:p>
            <a:endParaRPr lang="pt-BR" dirty="0" smtClean="0">
              <a:effectLst/>
            </a:endParaRPr>
          </a:p>
          <a:p>
            <a:r>
              <a:rPr lang="pt-BR" dirty="0" smtClean="0">
                <a:effectLst/>
              </a:rPr>
              <a:t>“Em resumo, o arquiteto de software deve ter grande conhecimento geral, possuir maturidade, visão e profunda experiência que permita identificar problemas rapidamente e dar opiniões sensatas e criteriosas na falta de informações completas. Mais especificamente, o arquiteto de software ou os membros da equipe de arquitetura devem combinar as seguintes habilidades: </a:t>
            </a:r>
          </a:p>
          <a:p>
            <a:r>
              <a:rPr lang="pt-BR" b="1" dirty="0" smtClean="0"/>
              <a:t>Experiência</a:t>
            </a:r>
            <a:r>
              <a:rPr lang="pt-BR" dirty="0" smtClean="0"/>
              <a:t> no domínio do problema, conhecendo totalmente os requisitos, e no domínio de engenharia de software. Se há uma equipe, essas qualidades podem se achar distribuídas entre os seus membros, mas deve existir pelo menos um arquiteto de software que ofereça a visão global do projeto.</a:t>
            </a:r>
          </a:p>
          <a:p>
            <a:r>
              <a:rPr lang="pt-BR" b="1" dirty="0" smtClean="0"/>
              <a:t>Liderança</a:t>
            </a:r>
            <a:r>
              <a:rPr lang="pt-BR" dirty="0" smtClean="0"/>
              <a:t> para conduzir o esforço técnico entre as várias equipes, tomar decisões importantes sob pressão e fazer com que essas decisões sejam cumpridas à risca. Para melhor eficiência, o arquiteto de software e o gerente de projeto devem trabalhar juntos, com o arquiteto de software responsável pelas questões técnicas e o gerente de projeto cuidando dos assuntos administrativos. O arquiteto de software deve ter poder para tomar decisões técnicas.</a:t>
            </a:r>
          </a:p>
          <a:p>
            <a:r>
              <a:rPr lang="pt-BR" b="1" dirty="0" smtClean="0"/>
              <a:t>Comunicação</a:t>
            </a:r>
            <a:r>
              <a:rPr lang="pt-BR" dirty="0" smtClean="0"/>
              <a:t> para conquistar confiança, persuadir, motivar e servir como mentor. O arquiteto de software não pode liderar por decreto, mas somente com o consentimento dos outros membros da equipe do projeto. Para desempenhar seu papel com eficiência, o arquiteto de software deve conquistar o respeito da equipe do projeto, do gerente do projeto, do cliente, da comunidade de usuários e da equipe de gerenciamento.</a:t>
            </a:r>
          </a:p>
          <a:p>
            <a:r>
              <a:rPr lang="pt-BR" b="1" dirty="0" smtClean="0"/>
              <a:t>Orientação por metas e </a:t>
            </a:r>
            <a:r>
              <a:rPr lang="pt-BR" b="1" dirty="0" err="1" smtClean="0"/>
              <a:t>Proatividade</a:t>
            </a:r>
            <a:r>
              <a:rPr lang="pt-BR" dirty="0" smtClean="0"/>
              <a:t> com enfoque inexorável nos resultados. O arquiteto de software é a força técnica orientadora existente por trás do projeto, não um visionário ou sonhador. A carreira de um arquiteto de software bem-sucedido consiste em uma longa série de decisões insatisfatórias, tomadas com incerteza e sob pressão. Somente aqueles que se concentram em fazer o que deve ser feito terão êxito nesse ambiente do projeto.”</a:t>
            </a:r>
          </a:p>
          <a:p>
            <a:endParaRPr lang="pt-BR" dirty="0" smtClean="0"/>
          </a:p>
          <a:p>
            <a:r>
              <a:rPr lang="pt-BR" dirty="0" err="1" smtClean="0"/>
              <a:t>Ref</a:t>
            </a:r>
            <a:r>
              <a:rPr lang="pt-BR" dirty="0" smtClean="0"/>
              <a:t>..:</a:t>
            </a:r>
            <a:r>
              <a:rPr lang="pt-BR" dirty="0" err="1" smtClean="0"/>
              <a:t>http</a:t>
            </a:r>
            <a:r>
              <a:rPr lang="pt-BR" dirty="0" smtClean="0"/>
              <a:t>://www.wthreex.com/rup/portugues/process/workers/wk_archt.htm</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36</a:t>
            </a:fld>
            <a:endParaRPr lang="pt-BR" dirty="0"/>
          </a:p>
        </p:txBody>
      </p:sp>
    </p:spTree>
    <p:extLst>
      <p:ext uri="{BB962C8B-B14F-4D97-AF65-F5344CB8AC3E}">
        <p14:creationId xmlns:p14="http://schemas.microsoft.com/office/powerpoint/2010/main" val="2927744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38</a:t>
            </a:fld>
            <a:endParaRPr lang="en-US">
              <a:solidFill>
                <a:srgbClr val="000000"/>
              </a:solidFill>
              <a:latin typeface="Calibri" pitchFamily="34" charset="0"/>
            </a:endParaRPr>
          </a:p>
        </p:txBody>
      </p:sp>
    </p:spTree>
    <p:extLst>
      <p:ext uri="{BB962C8B-B14F-4D97-AF65-F5344CB8AC3E}">
        <p14:creationId xmlns:p14="http://schemas.microsoft.com/office/powerpoint/2010/main" val="3888584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baseline="0" dirty="0" smtClean="0"/>
              <a:t>Objetos são coisas, e coisas são itens que você tem ou deseja.</a:t>
            </a:r>
          </a:p>
          <a:p>
            <a:r>
              <a:rPr lang="pt-BR" baseline="0" dirty="0" smtClean="0"/>
              <a:t>Objetos são descritos por dois grandes grupos:</a:t>
            </a:r>
          </a:p>
          <a:p>
            <a:pPr marL="628650" lvl="1" indent="-171450">
              <a:buFont typeface="Arial" panose="020B0604020202020204" pitchFamily="34" charset="0"/>
              <a:buChar char="•"/>
            </a:pPr>
            <a:r>
              <a:rPr lang="pt-BR" baseline="0" dirty="0" smtClean="0"/>
              <a:t>Atributos: Atributo é uma característica de um objeto.  Exemplo: Nota fiscal: número, data de emissão, etc..</a:t>
            </a:r>
          </a:p>
          <a:p>
            <a:pPr marL="628650" lvl="1" indent="-171450">
              <a:buFont typeface="Arial" panose="020B0604020202020204" pitchFamily="34" charset="0"/>
              <a:buChar char="•"/>
            </a:pPr>
            <a:r>
              <a:rPr lang="pt-BR" baseline="0" dirty="0" smtClean="0"/>
              <a:t>Comportamento: uma ação que o objeto é capaz de executar</a:t>
            </a:r>
          </a:p>
          <a:p>
            <a:pPr marL="628650" lvl="1" indent="-171450">
              <a:buFont typeface="Arial" panose="020B0604020202020204" pitchFamily="34" charset="0"/>
              <a:buChar char="•"/>
            </a:pPr>
            <a:endParaRPr lang="pt-BR" baseline="0" dirty="0" smtClean="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dirty="0" smtClean="0"/>
              <a:t>Um objeto pode ser uma</a:t>
            </a:r>
            <a:r>
              <a:rPr lang="pt-BR" baseline="0" dirty="0" smtClean="0"/>
              <a:t> pessoa, um local, um utensílio, um lugar, um evento.</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pt-BR" baseline="0" dirty="0" smtClean="0"/>
              <a:t>Um objeto é a abstração de algo do mundo real no ponto de vista do contexto da aplicação. Um corpo humano pode ser abstraído de várias formas. Um médico vascular enxerga todas as redes de vasos, um ortopedista o esqueleto.</a:t>
            </a:r>
          </a:p>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39</a:t>
            </a:fld>
            <a:endParaRPr lang="pt-BR"/>
          </a:p>
        </p:txBody>
      </p:sp>
    </p:spTree>
    <p:extLst>
      <p:ext uri="{BB962C8B-B14F-4D97-AF65-F5344CB8AC3E}">
        <p14:creationId xmlns:p14="http://schemas.microsoft.com/office/powerpoint/2010/main" val="253903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B79BE180-EDDC-4055-9AFE-2AAA70AA5FCA}" type="slidenum">
              <a:rPr lang="pt-BR" smtClean="0"/>
              <a:pPr>
                <a:defRPr/>
              </a:pPr>
              <a:t>5</a:t>
            </a:fld>
            <a:endParaRPr lang="pt-BR" dirty="0"/>
          </a:p>
        </p:txBody>
      </p:sp>
    </p:spTree>
    <p:extLst>
      <p:ext uri="{BB962C8B-B14F-4D97-AF65-F5344CB8AC3E}">
        <p14:creationId xmlns:p14="http://schemas.microsoft.com/office/powerpoint/2010/main" val="267834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57200" lvl="1" indent="0">
              <a:buFont typeface="Arial" panose="020B0604020202020204" pitchFamily="34" charset="0"/>
              <a:buNone/>
            </a:pPr>
            <a:endParaRPr lang="pt-BR" baseline="0"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40</a:t>
            </a:fld>
            <a:endParaRPr lang="pt-BR"/>
          </a:p>
        </p:txBody>
      </p:sp>
    </p:spTree>
    <p:extLst>
      <p:ext uri="{BB962C8B-B14F-4D97-AF65-F5344CB8AC3E}">
        <p14:creationId xmlns:p14="http://schemas.microsoft.com/office/powerpoint/2010/main" val="958355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Trata-se da abstração</a:t>
            </a:r>
            <a:r>
              <a:rPr lang="pt-BR" baseline="0" dirty="0" smtClean="0"/>
              <a:t> de comportamentos e atributos comuns de um objeto do mundo real</a:t>
            </a:r>
          </a:p>
          <a:p>
            <a:endParaRPr lang="pt-BR" dirty="0" smtClean="0"/>
          </a:p>
        </p:txBody>
      </p:sp>
      <p:sp>
        <p:nvSpPr>
          <p:cNvPr id="1146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0B728B-7376-4E1D-A5C5-8AA1266F7B82}" type="slidenum">
              <a:rPr lang="pt-BR"/>
              <a:pPr eaLnBrk="1" hangingPunct="1"/>
              <a:t>41</a:t>
            </a:fld>
            <a:endParaRPr lang="pt-BR"/>
          </a:p>
        </p:txBody>
      </p:sp>
    </p:spTree>
    <p:extLst>
      <p:ext uri="{BB962C8B-B14F-4D97-AF65-F5344CB8AC3E}">
        <p14:creationId xmlns:p14="http://schemas.microsoft.com/office/powerpoint/2010/main" val="3729443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42</a:t>
            </a:fld>
            <a:endParaRPr lang="pt-BR"/>
          </a:p>
        </p:txBody>
      </p:sp>
    </p:spTree>
    <p:extLst>
      <p:ext uri="{BB962C8B-B14F-4D97-AF65-F5344CB8AC3E}">
        <p14:creationId xmlns:p14="http://schemas.microsoft.com/office/powerpoint/2010/main" val="3217875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43</a:t>
            </a:fld>
            <a:endParaRPr lang="pt-BR"/>
          </a:p>
        </p:txBody>
      </p:sp>
    </p:spTree>
    <p:extLst>
      <p:ext uri="{BB962C8B-B14F-4D97-AF65-F5344CB8AC3E}">
        <p14:creationId xmlns:p14="http://schemas.microsoft.com/office/powerpoint/2010/main" val="4246159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44</a:t>
            </a:fld>
            <a:endParaRPr lang="pt-BR"/>
          </a:p>
        </p:txBody>
      </p:sp>
    </p:spTree>
    <p:extLst>
      <p:ext uri="{BB962C8B-B14F-4D97-AF65-F5344CB8AC3E}">
        <p14:creationId xmlns:p14="http://schemas.microsoft.com/office/powerpoint/2010/main" val="2882384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45</a:t>
            </a:fld>
            <a:endParaRPr lang="pt-BR"/>
          </a:p>
        </p:txBody>
      </p:sp>
    </p:spTree>
    <p:extLst>
      <p:ext uri="{BB962C8B-B14F-4D97-AF65-F5344CB8AC3E}">
        <p14:creationId xmlns:p14="http://schemas.microsoft.com/office/powerpoint/2010/main" val="2143587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46</a:t>
            </a:fld>
            <a:endParaRPr lang="pt-BR"/>
          </a:p>
        </p:txBody>
      </p:sp>
    </p:spTree>
    <p:extLst>
      <p:ext uri="{BB962C8B-B14F-4D97-AF65-F5344CB8AC3E}">
        <p14:creationId xmlns:p14="http://schemas.microsoft.com/office/powerpoint/2010/main" val="2852261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36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79C99C-A11C-451C-A067-45BC9B61A05F}" type="slidenum">
              <a:rPr lang="pt-BR"/>
              <a:pPr eaLnBrk="1" hangingPunct="1"/>
              <a:t>47</a:t>
            </a:fld>
            <a:endParaRPr lang="pt-BR"/>
          </a:p>
        </p:txBody>
      </p:sp>
    </p:spTree>
    <p:extLst>
      <p:ext uri="{BB962C8B-B14F-4D97-AF65-F5344CB8AC3E}">
        <p14:creationId xmlns:p14="http://schemas.microsoft.com/office/powerpoint/2010/main" val="2993026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77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641C9-6386-4F98-9B89-EBA10D25F4A9}" type="slidenum">
              <a:rPr lang="pt-BR"/>
              <a:pPr eaLnBrk="1" hangingPunct="1"/>
              <a:t>48</a:t>
            </a:fld>
            <a:endParaRPr lang="pt-BR"/>
          </a:p>
        </p:txBody>
      </p:sp>
    </p:spTree>
    <p:extLst>
      <p:ext uri="{BB962C8B-B14F-4D97-AF65-F5344CB8AC3E}">
        <p14:creationId xmlns:p14="http://schemas.microsoft.com/office/powerpoint/2010/main" val="2247984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dirty="0" smtClean="0"/>
          </a:p>
        </p:txBody>
      </p:sp>
      <p:sp>
        <p:nvSpPr>
          <p:cNvPr id="1187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60329A-527A-430D-8851-9234571AB3E1}" type="slidenum">
              <a:rPr lang="pt-BR"/>
              <a:pPr eaLnBrk="1" hangingPunct="1"/>
              <a:t>49</a:t>
            </a:fld>
            <a:endParaRPr lang="pt-BR"/>
          </a:p>
        </p:txBody>
      </p:sp>
    </p:spTree>
    <p:extLst>
      <p:ext uri="{BB962C8B-B14F-4D97-AF65-F5344CB8AC3E}">
        <p14:creationId xmlns:p14="http://schemas.microsoft.com/office/powerpoint/2010/main" val="93003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10</a:t>
            </a:fld>
            <a:endParaRPr lang="en-US">
              <a:solidFill>
                <a:srgbClr val="000000"/>
              </a:solidFill>
              <a:latin typeface="Calibri" pitchFamily="34" charset="0"/>
            </a:endParaRPr>
          </a:p>
        </p:txBody>
      </p:sp>
    </p:spTree>
    <p:extLst>
      <p:ext uri="{BB962C8B-B14F-4D97-AF65-F5344CB8AC3E}">
        <p14:creationId xmlns:p14="http://schemas.microsoft.com/office/powerpoint/2010/main" val="1384015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198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F853EC-6639-4A69-8428-68DA4A633E36}" type="slidenum">
              <a:rPr lang="pt-BR"/>
              <a:pPr eaLnBrk="1" hangingPunct="1"/>
              <a:t>50</a:t>
            </a:fld>
            <a:endParaRPr lang="pt-BR"/>
          </a:p>
        </p:txBody>
      </p:sp>
    </p:spTree>
    <p:extLst>
      <p:ext uri="{BB962C8B-B14F-4D97-AF65-F5344CB8AC3E}">
        <p14:creationId xmlns:p14="http://schemas.microsoft.com/office/powerpoint/2010/main" val="58409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08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A17212-B106-4907-8872-6715EF087D90}" type="slidenum">
              <a:rPr lang="pt-BR"/>
              <a:pPr eaLnBrk="1" hangingPunct="1"/>
              <a:t>51</a:t>
            </a:fld>
            <a:endParaRPr lang="pt-BR"/>
          </a:p>
        </p:txBody>
      </p:sp>
    </p:spTree>
    <p:extLst>
      <p:ext uri="{BB962C8B-B14F-4D97-AF65-F5344CB8AC3E}">
        <p14:creationId xmlns:p14="http://schemas.microsoft.com/office/powerpoint/2010/main" val="3664377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18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60A9BC-F2A5-489F-AD58-DE45BC29EDD7}" type="slidenum">
              <a:rPr lang="pt-BR"/>
              <a:pPr eaLnBrk="1" hangingPunct="1"/>
              <a:t>52</a:t>
            </a:fld>
            <a:endParaRPr lang="pt-BR"/>
          </a:p>
        </p:txBody>
      </p:sp>
    </p:spTree>
    <p:extLst>
      <p:ext uri="{BB962C8B-B14F-4D97-AF65-F5344CB8AC3E}">
        <p14:creationId xmlns:p14="http://schemas.microsoft.com/office/powerpoint/2010/main" val="1993078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28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F3654A-11DC-4E33-B944-706AD66F7B86}" type="slidenum">
              <a:rPr lang="pt-BR"/>
              <a:pPr eaLnBrk="1" hangingPunct="1"/>
              <a:t>53</a:t>
            </a:fld>
            <a:endParaRPr lang="pt-BR"/>
          </a:p>
        </p:txBody>
      </p:sp>
    </p:spTree>
    <p:extLst>
      <p:ext uri="{BB962C8B-B14F-4D97-AF65-F5344CB8AC3E}">
        <p14:creationId xmlns:p14="http://schemas.microsoft.com/office/powerpoint/2010/main" val="23330876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39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37C759-BB00-41F1-8367-5E273B41A76D}" type="slidenum">
              <a:rPr lang="pt-BR"/>
              <a:pPr eaLnBrk="1" hangingPunct="1"/>
              <a:t>54</a:t>
            </a:fld>
            <a:endParaRPr lang="pt-BR"/>
          </a:p>
        </p:txBody>
      </p:sp>
    </p:spTree>
    <p:extLst>
      <p:ext uri="{BB962C8B-B14F-4D97-AF65-F5344CB8AC3E}">
        <p14:creationId xmlns:p14="http://schemas.microsoft.com/office/powerpoint/2010/main" val="1959734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49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A766DD-3B18-4BAD-9039-9A664B434544}" type="slidenum">
              <a:rPr lang="pt-BR"/>
              <a:pPr eaLnBrk="1" hangingPunct="1"/>
              <a:t>55</a:t>
            </a:fld>
            <a:endParaRPr lang="pt-BR"/>
          </a:p>
        </p:txBody>
      </p:sp>
    </p:spTree>
    <p:extLst>
      <p:ext uri="{BB962C8B-B14F-4D97-AF65-F5344CB8AC3E}">
        <p14:creationId xmlns:p14="http://schemas.microsoft.com/office/powerpoint/2010/main" val="1400643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59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C19A168-24FC-42F0-9D06-12DA79EEEAA0}" type="slidenum">
              <a:rPr lang="pt-BR"/>
              <a:pPr eaLnBrk="1" hangingPunct="1"/>
              <a:t>56</a:t>
            </a:fld>
            <a:endParaRPr lang="pt-BR"/>
          </a:p>
        </p:txBody>
      </p:sp>
    </p:spTree>
    <p:extLst>
      <p:ext uri="{BB962C8B-B14F-4D97-AF65-F5344CB8AC3E}">
        <p14:creationId xmlns:p14="http://schemas.microsoft.com/office/powerpoint/2010/main" val="1062659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69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A61DF-670E-411B-B143-854CBBD6FE7E}" type="slidenum">
              <a:rPr lang="pt-BR"/>
              <a:pPr eaLnBrk="1" hangingPunct="1"/>
              <a:t>57</a:t>
            </a:fld>
            <a:endParaRPr lang="pt-BR"/>
          </a:p>
        </p:txBody>
      </p:sp>
    </p:spTree>
    <p:extLst>
      <p:ext uri="{BB962C8B-B14F-4D97-AF65-F5344CB8AC3E}">
        <p14:creationId xmlns:p14="http://schemas.microsoft.com/office/powerpoint/2010/main" val="2987803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290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D9CE30-1123-4E56-9E90-EC835C8D300B}" type="slidenum">
              <a:rPr lang="pt-BR"/>
              <a:pPr eaLnBrk="1" hangingPunct="1"/>
              <a:t>58</a:t>
            </a:fld>
            <a:endParaRPr lang="pt-BR"/>
          </a:p>
        </p:txBody>
      </p:sp>
    </p:spTree>
    <p:extLst>
      <p:ext uri="{BB962C8B-B14F-4D97-AF65-F5344CB8AC3E}">
        <p14:creationId xmlns:p14="http://schemas.microsoft.com/office/powerpoint/2010/main" val="4184416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00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23658B-0BFF-4E96-88FA-79B150D5EB10}" type="slidenum">
              <a:rPr lang="pt-BR"/>
              <a:pPr eaLnBrk="1" hangingPunct="1"/>
              <a:t>59</a:t>
            </a:fld>
            <a:endParaRPr lang="pt-BR"/>
          </a:p>
        </p:txBody>
      </p:sp>
    </p:spTree>
    <p:extLst>
      <p:ext uri="{BB962C8B-B14F-4D97-AF65-F5344CB8AC3E}">
        <p14:creationId xmlns:p14="http://schemas.microsoft.com/office/powerpoint/2010/main" val="258210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baseline="0" dirty="0" smtClean="0">
              <a:solidFill>
                <a:srgbClr val="000000"/>
              </a:solidFill>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11</a:t>
            </a:fld>
            <a:endParaRPr lang="en-US">
              <a:solidFill>
                <a:srgbClr val="000000"/>
              </a:solidFill>
              <a:latin typeface="Calibri" pitchFamily="34" charset="0"/>
            </a:endParaRPr>
          </a:p>
        </p:txBody>
      </p:sp>
    </p:spTree>
    <p:extLst>
      <p:ext uri="{BB962C8B-B14F-4D97-AF65-F5344CB8AC3E}">
        <p14:creationId xmlns:p14="http://schemas.microsoft.com/office/powerpoint/2010/main" val="3770488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60</a:t>
            </a:fld>
            <a:endParaRPr lang="en-US">
              <a:solidFill>
                <a:srgbClr val="000000"/>
              </a:solidFill>
              <a:latin typeface="Calibri" pitchFamily="34" charset="0"/>
            </a:endParaRPr>
          </a:p>
        </p:txBody>
      </p:sp>
    </p:spTree>
    <p:extLst>
      <p:ext uri="{BB962C8B-B14F-4D97-AF65-F5344CB8AC3E}">
        <p14:creationId xmlns:p14="http://schemas.microsoft.com/office/powerpoint/2010/main" val="3966217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dirty="0" smtClean="0"/>
              <a:t>Wikipédia:</a:t>
            </a:r>
          </a:p>
          <a:p>
            <a:endParaRPr lang="pt-BR" dirty="0" smtClean="0"/>
          </a:p>
          <a:p>
            <a:r>
              <a:rPr lang="pt-PT" dirty="0" smtClean="0"/>
              <a:t>“Na programação de computadores, SOLID (</a:t>
            </a:r>
            <a:r>
              <a:rPr lang="en-US" dirty="0" smtClean="0"/>
              <a:t>Single responsibility, Open-closed, </a:t>
            </a:r>
            <a:r>
              <a:rPr lang="en-US" dirty="0" err="1" smtClean="0"/>
              <a:t>Liskov</a:t>
            </a:r>
            <a:r>
              <a:rPr lang="en-US" dirty="0" smtClean="0"/>
              <a:t> substitution, Interface segregation and Dependency inversion</a:t>
            </a:r>
            <a:r>
              <a:rPr lang="pt-PT" dirty="0" smtClean="0"/>
              <a:t>) é uma sigla mnemônica introduzida por Michael Feathers para os "primeiros cinco princípios" identificados por Robert C. Martin [1] [2] no início da década de 2000 [3], que significa cinco princípios básicos de programação OO. Os princípios quando aplicados em conjunto, tem a intenção e aumenta a probabilidade</a:t>
            </a:r>
            <a:r>
              <a:rPr lang="pt-PT" baseline="0" dirty="0" smtClean="0"/>
              <a:t> de </a:t>
            </a:r>
            <a:r>
              <a:rPr lang="pt-PT" dirty="0" smtClean="0"/>
              <a:t>criar um sistema que seja fácil de manter e estender ao longo do tempo. [3]”</a:t>
            </a:r>
            <a:endParaRPr lang="pt-BR" dirty="0" smtClean="0"/>
          </a:p>
        </p:txBody>
      </p:sp>
      <p:sp>
        <p:nvSpPr>
          <p:cNvPr id="1310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66AEA5-321D-42CE-BC7F-FA71633BE6B2}" type="slidenum">
              <a:rPr lang="pt-BR"/>
              <a:pPr eaLnBrk="1" hangingPunct="1"/>
              <a:t>61</a:t>
            </a:fld>
            <a:endParaRPr lang="pt-BR"/>
          </a:p>
        </p:txBody>
      </p:sp>
    </p:spTree>
    <p:extLst>
      <p:ext uri="{BB962C8B-B14F-4D97-AF65-F5344CB8AC3E}">
        <p14:creationId xmlns:p14="http://schemas.microsoft.com/office/powerpoint/2010/main" val="610012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21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82960E-03BC-4708-8875-7DA7E3D93C2A}" type="slidenum">
              <a:rPr lang="pt-BR"/>
              <a:pPr eaLnBrk="1" hangingPunct="1"/>
              <a:t>62</a:t>
            </a:fld>
            <a:endParaRPr lang="pt-BR"/>
          </a:p>
        </p:txBody>
      </p:sp>
    </p:spTree>
    <p:extLst>
      <p:ext uri="{BB962C8B-B14F-4D97-AF65-F5344CB8AC3E}">
        <p14:creationId xmlns:p14="http://schemas.microsoft.com/office/powerpoint/2010/main" val="3834655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31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D02A0D-8576-43FE-AD98-2CAD5347FA47}" type="slidenum">
              <a:rPr lang="pt-BR"/>
              <a:pPr eaLnBrk="1" hangingPunct="1"/>
              <a:t>63</a:t>
            </a:fld>
            <a:endParaRPr lang="pt-BR"/>
          </a:p>
        </p:txBody>
      </p:sp>
    </p:spTree>
    <p:extLst>
      <p:ext uri="{BB962C8B-B14F-4D97-AF65-F5344CB8AC3E}">
        <p14:creationId xmlns:p14="http://schemas.microsoft.com/office/powerpoint/2010/main" val="1389841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414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52DFF9-F091-4E82-AE3D-3F044D1948D1}" type="slidenum">
              <a:rPr lang="pt-BR"/>
              <a:pPr eaLnBrk="1" hangingPunct="1"/>
              <a:t>64</a:t>
            </a:fld>
            <a:endParaRPr lang="pt-BR"/>
          </a:p>
        </p:txBody>
      </p:sp>
    </p:spTree>
    <p:extLst>
      <p:ext uri="{BB962C8B-B14F-4D97-AF65-F5344CB8AC3E}">
        <p14:creationId xmlns:p14="http://schemas.microsoft.com/office/powerpoint/2010/main" val="488173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51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C57BE-061E-4912-8F85-1F2319C28F25}" type="slidenum">
              <a:rPr lang="pt-BR"/>
              <a:pPr eaLnBrk="1" hangingPunct="1"/>
              <a:t>65</a:t>
            </a:fld>
            <a:endParaRPr lang="pt-BR"/>
          </a:p>
        </p:txBody>
      </p:sp>
    </p:spTree>
    <p:extLst>
      <p:ext uri="{BB962C8B-B14F-4D97-AF65-F5344CB8AC3E}">
        <p14:creationId xmlns:p14="http://schemas.microsoft.com/office/powerpoint/2010/main" val="2490702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619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02C30E-ABE7-4CA9-9A0B-19CD1DAC249D}" type="slidenum">
              <a:rPr lang="pt-BR"/>
              <a:pPr eaLnBrk="1" hangingPunct="1"/>
              <a:t>66</a:t>
            </a:fld>
            <a:endParaRPr lang="pt-BR"/>
          </a:p>
        </p:txBody>
      </p:sp>
    </p:spTree>
    <p:extLst>
      <p:ext uri="{BB962C8B-B14F-4D97-AF65-F5344CB8AC3E}">
        <p14:creationId xmlns:p14="http://schemas.microsoft.com/office/powerpoint/2010/main" val="16323833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722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6DD1D4-13CC-4E8C-8E61-2E6B7DD730FE}" type="slidenum">
              <a:rPr lang="pt-BR"/>
              <a:pPr eaLnBrk="1" hangingPunct="1"/>
              <a:t>67</a:t>
            </a:fld>
            <a:endParaRPr lang="pt-BR"/>
          </a:p>
        </p:txBody>
      </p:sp>
    </p:spTree>
    <p:extLst>
      <p:ext uri="{BB962C8B-B14F-4D97-AF65-F5344CB8AC3E}">
        <p14:creationId xmlns:p14="http://schemas.microsoft.com/office/powerpoint/2010/main" val="2506117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824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616C6D-B773-4FEF-9717-425AC12A209A}" type="slidenum">
              <a:rPr lang="pt-BR"/>
              <a:pPr eaLnBrk="1" hangingPunct="1"/>
              <a:t>68</a:t>
            </a:fld>
            <a:endParaRPr lang="pt-BR"/>
          </a:p>
        </p:txBody>
      </p:sp>
    </p:spTree>
    <p:extLst>
      <p:ext uri="{BB962C8B-B14F-4D97-AF65-F5344CB8AC3E}">
        <p14:creationId xmlns:p14="http://schemas.microsoft.com/office/powerpoint/2010/main" val="1909997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392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5C65D3-9177-45AE-B25F-20684219535B}" type="slidenum">
              <a:rPr lang="pt-BR"/>
              <a:pPr eaLnBrk="1" hangingPunct="1"/>
              <a:t>69</a:t>
            </a:fld>
            <a:endParaRPr lang="pt-BR"/>
          </a:p>
        </p:txBody>
      </p:sp>
    </p:spTree>
    <p:extLst>
      <p:ext uri="{BB962C8B-B14F-4D97-AF65-F5344CB8AC3E}">
        <p14:creationId xmlns:p14="http://schemas.microsoft.com/office/powerpoint/2010/main" val="194621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12</a:t>
            </a:fld>
            <a:endParaRPr lang="en-US">
              <a:solidFill>
                <a:srgbClr val="000000"/>
              </a:solidFill>
              <a:latin typeface="Calibri" pitchFamily="34" charset="0"/>
            </a:endParaRPr>
          </a:p>
        </p:txBody>
      </p:sp>
    </p:spTree>
    <p:extLst>
      <p:ext uri="{BB962C8B-B14F-4D97-AF65-F5344CB8AC3E}">
        <p14:creationId xmlns:p14="http://schemas.microsoft.com/office/powerpoint/2010/main" val="522942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02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1C7045-BFAD-40C4-95DB-FD6040FE153F}" type="slidenum">
              <a:rPr lang="pt-BR"/>
              <a:pPr eaLnBrk="1" hangingPunct="1"/>
              <a:t>70</a:t>
            </a:fld>
            <a:endParaRPr lang="pt-BR"/>
          </a:p>
        </p:txBody>
      </p:sp>
    </p:spTree>
    <p:extLst>
      <p:ext uri="{BB962C8B-B14F-4D97-AF65-F5344CB8AC3E}">
        <p14:creationId xmlns:p14="http://schemas.microsoft.com/office/powerpoint/2010/main" val="3120775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13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1A57C8-3DBF-4A7F-AAEC-A97BEB64EBB1}" type="slidenum">
              <a:rPr lang="pt-BR"/>
              <a:pPr eaLnBrk="1" hangingPunct="1"/>
              <a:t>71</a:t>
            </a:fld>
            <a:endParaRPr lang="pt-BR"/>
          </a:p>
        </p:txBody>
      </p:sp>
    </p:spTree>
    <p:extLst>
      <p:ext uri="{BB962C8B-B14F-4D97-AF65-F5344CB8AC3E}">
        <p14:creationId xmlns:p14="http://schemas.microsoft.com/office/powerpoint/2010/main" val="20063984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23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0F17DE-612A-4CE9-9D1A-EDB8C73F7925}" type="slidenum">
              <a:rPr lang="pt-BR"/>
              <a:pPr eaLnBrk="1" hangingPunct="1"/>
              <a:t>72</a:t>
            </a:fld>
            <a:endParaRPr lang="pt-BR"/>
          </a:p>
        </p:txBody>
      </p:sp>
    </p:spTree>
    <p:extLst>
      <p:ext uri="{BB962C8B-B14F-4D97-AF65-F5344CB8AC3E}">
        <p14:creationId xmlns:p14="http://schemas.microsoft.com/office/powerpoint/2010/main" val="2438728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336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5681D3-3B3B-4A62-9FC2-2DA84264C5B9}" type="slidenum">
              <a:rPr lang="pt-BR"/>
              <a:pPr eaLnBrk="1" hangingPunct="1"/>
              <a:t>73</a:t>
            </a:fld>
            <a:endParaRPr lang="pt-BR"/>
          </a:p>
        </p:txBody>
      </p:sp>
    </p:spTree>
    <p:extLst>
      <p:ext uri="{BB962C8B-B14F-4D97-AF65-F5344CB8AC3E}">
        <p14:creationId xmlns:p14="http://schemas.microsoft.com/office/powerpoint/2010/main" val="9451267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438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4F742A-2044-4153-85D3-B80B45BF88B2}" type="slidenum">
              <a:rPr lang="pt-BR"/>
              <a:pPr eaLnBrk="1" hangingPunct="1"/>
              <a:t>74</a:t>
            </a:fld>
            <a:endParaRPr lang="pt-BR"/>
          </a:p>
        </p:txBody>
      </p:sp>
    </p:spTree>
    <p:extLst>
      <p:ext uri="{BB962C8B-B14F-4D97-AF65-F5344CB8AC3E}">
        <p14:creationId xmlns:p14="http://schemas.microsoft.com/office/powerpoint/2010/main" val="4058678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541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6176AB-CFC3-4B2D-83DD-7E6456F1DECF}" type="slidenum">
              <a:rPr lang="pt-BR"/>
              <a:pPr eaLnBrk="1" hangingPunct="1"/>
              <a:t>75</a:t>
            </a:fld>
            <a:endParaRPr lang="pt-BR"/>
          </a:p>
        </p:txBody>
      </p:sp>
    </p:spTree>
    <p:extLst>
      <p:ext uri="{BB962C8B-B14F-4D97-AF65-F5344CB8AC3E}">
        <p14:creationId xmlns:p14="http://schemas.microsoft.com/office/powerpoint/2010/main" val="3075986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643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08648F-0619-4C86-B7C6-A3D3656446E0}" type="slidenum">
              <a:rPr lang="pt-BR"/>
              <a:pPr eaLnBrk="1" hangingPunct="1"/>
              <a:t>76</a:t>
            </a:fld>
            <a:endParaRPr lang="pt-BR"/>
          </a:p>
        </p:txBody>
      </p:sp>
    </p:spTree>
    <p:extLst>
      <p:ext uri="{BB962C8B-B14F-4D97-AF65-F5344CB8AC3E}">
        <p14:creationId xmlns:p14="http://schemas.microsoft.com/office/powerpoint/2010/main" val="19933062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74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A952613-3D26-4C49-A54D-30DEC7CCBFFD}" type="slidenum">
              <a:rPr lang="pt-BR"/>
              <a:pPr eaLnBrk="1" hangingPunct="1"/>
              <a:t>77</a:t>
            </a:fld>
            <a:endParaRPr lang="pt-BR"/>
          </a:p>
        </p:txBody>
      </p:sp>
    </p:spTree>
    <p:extLst>
      <p:ext uri="{BB962C8B-B14F-4D97-AF65-F5344CB8AC3E}">
        <p14:creationId xmlns:p14="http://schemas.microsoft.com/office/powerpoint/2010/main" val="759120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848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94F536-E982-44CF-89D6-7C91C3EE69FD}" type="slidenum">
              <a:rPr lang="pt-BR"/>
              <a:pPr eaLnBrk="1" hangingPunct="1"/>
              <a:t>78</a:t>
            </a:fld>
            <a:endParaRPr lang="pt-BR"/>
          </a:p>
        </p:txBody>
      </p:sp>
    </p:spTree>
    <p:extLst>
      <p:ext uri="{BB962C8B-B14F-4D97-AF65-F5344CB8AC3E}">
        <p14:creationId xmlns:p14="http://schemas.microsoft.com/office/powerpoint/2010/main" val="12988648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495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7FB346-AE47-458D-BF47-00426C1AE540}" type="slidenum">
              <a:rPr lang="pt-BR"/>
              <a:pPr eaLnBrk="1" hangingPunct="1"/>
              <a:t>79</a:t>
            </a:fld>
            <a:endParaRPr lang="pt-BR"/>
          </a:p>
        </p:txBody>
      </p:sp>
    </p:spTree>
    <p:extLst>
      <p:ext uri="{BB962C8B-B14F-4D97-AF65-F5344CB8AC3E}">
        <p14:creationId xmlns:p14="http://schemas.microsoft.com/office/powerpoint/2010/main" val="415667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13</a:t>
            </a:fld>
            <a:endParaRPr lang="en-US">
              <a:solidFill>
                <a:srgbClr val="000000"/>
              </a:solidFill>
              <a:latin typeface="Calibri" pitchFamily="34" charset="0"/>
            </a:endParaRPr>
          </a:p>
        </p:txBody>
      </p:sp>
    </p:spTree>
    <p:extLst>
      <p:ext uri="{BB962C8B-B14F-4D97-AF65-F5344CB8AC3E}">
        <p14:creationId xmlns:p14="http://schemas.microsoft.com/office/powerpoint/2010/main" val="864496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053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6CD760-3150-4044-9CDF-3478A3BA79C3}" type="slidenum">
              <a:rPr lang="pt-BR"/>
              <a:pPr eaLnBrk="1" hangingPunct="1"/>
              <a:t>80</a:t>
            </a:fld>
            <a:endParaRPr lang="pt-BR"/>
          </a:p>
        </p:txBody>
      </p:sp>
    </p:spTree>
    <p:extLst>
      <p:ext uri="{BB962C8B-B14F-4D97-AF65-F5344CB8AC3E}">
        <p14:creationId xmlns:p14="http://schemas.microsoft.com/office/powerpoint/2010/main" val="2285189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155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89C0A7-1B4B-4DFA-84FB-5A4B70BA1E57}" type="slidenum">
              <a:rPr lang="pt-BR"/>
              <a:pPr eaLnBrk="1" hangingPunct="1"/>
              <a:t>81</a:t>
            </a:fld>
            <a:endParaRPr lang="pt-BR"/>
          </a:p>
        </p:txBody>
      </p:sp>
    </p:spTree>
    <p:extLst>
      <p:ext uri="{BB962C8B-B14F-4D97-AF65-F5344CB8AC3E}">
        <p14:creationId xmlns:p14="http://schemas.microsoft.com/office/powerpoint/2010/main" val="3887271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smtClean="0"/>
          </a:p>
        </p:txBody>
      </p:sp>
      <p:sp>
        <p:nvSpPr>
          <p:cNvPr id="1525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558277-95EC-4A14-A7A0-0CDA630C5F77}" type="slidenum">
              <a:rPr lang="pt-BR"/>
              <a:pPr eaLnBrk="1" hangingPunct="1"/>
              <a:t>82</a:t>
            </a:fld>
            <a:endParaRPr lang="pt-BR"/>
          </a:p>
        </p:txBody>
      </p:sp>
    </p:spTree>
    <p:extLst>
      <p:ext uri="{BB962C8B-B14F-4D97-AF65-F5344CB8AC3E}">
        <p14:creationId xmlns:p14="http://schemas.microsoft.com/office/powerpoint/2010/main" val="1137345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36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F295F0-6EF1-4C85-B136-419232E3A400}" type="slidenum">
              <a:rPr lang="pt-BR"/>
              <a:pPr eaLnBrk="1" hangingPunct="1"/>
              <a:t>83</a:t>
            </a:fld>
            <a:endParaRPr lang="pt-BR"/>
          </a:p>
        </p:txBody>
      </p:sp>
    </p:spTree>
    <p:extLst>
      <p:ext uri="{BB962C8B-B14F-4D97-AF65-F5344CB8AC3E}">
        <p14:creationId xmlns:p14="http://schemas.microsoft.com/office/powerpoint/2010/main" val="15403220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46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F7276B-BD0B-4B87-86C1-1309FB88DDD2}" type="slidenum">
              <a:rPr lang="pt-BR"/>
              <a:pPr eaLnBrk="1" hangingPunct="1"/>
              <a:t>84</a:t>
            </a:fld>
            <a:endParaRPr lang="pt-BR"/>
          </a:p>
        </p:txBody>
      </p:sp>
    </p:spTree>
    <p:extLst>
      <p:ext uri="{BB962C8B-B14F-4D97-AF65-F5344CB8AC3E}">
        <p14:creationId xmlns:p14="http://schemas.microsoft.com/office/powerpoint/2010/main" val="4290842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565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8F807-5E4C-4A67-8CB3-DCFA74DB70E9}" type="slidenum">
              <a:rPr lang="pt-BR"/>
              <a:pPr eaLnBrk="1" hangingPunct="1"/>
              <a:t>85</a:t>
            </a:fld>
            <a:endParaRPr lang="pt-BR"/>
          </a:p>
        </p:txBody>
      </p:sp>
    </p:spTree>
    <p:extLst>
      <p:ext uri="{BB962C8B-B14F-4D97-AF65-F5344CB8AC3E}">
        <p14:creationId xmlns:p14="http://schemas.microsoft.com/office/powerpoint/2010/main" val="21447435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667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B99FEF-E384-4435-8C94-4A277F997A41}" type="slidenum">
              <a:rPr lang="pt-BR"/>
              <a:pPr eaLnBrk="1" hangingPunct="1"/>
              <a:t>86</a:t>
            </a:fld>
            <a:endParaRPr lang="pt-BR"/>
          </a:p>
        </p:txBody>
      </p:sp>
    </p:spTree>
    <p:extLst>
      <p:ext uri="{BB962C8B-B14F-4D97-AF65-F5344CB8AC3E}">
        <p14:creationId xmlns:p14="http://schemas.microsoft.com/office/powerpoint/2010/main" val="28755408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smtClean="0"/>
          </a:p>
        </p:txBody>
      </p:sp>
      <p:sp>
        <p:nvSpPr>
          <p:cNvPr id="15770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A344-FBEE-4D6D-BE87-6FDDFB1D3D55}" type="slidenum">
              <a:rPr lang="pt-BR"/>
              <a:pPr eaLnBrk="1" hangingPunct="1"/>
              <a:t>87</a:t>
            </a:fld>
            <a:endParaRPr lang="pt-BR"/>
          </a:p>
        </p:txBody>
      </p:sp>
    </p:spTree>
    <p:extLst>
      <p:ext uri="{BB962C8B-B14F-4D97-AF65-F5344CB8AC3E}">
        <p14:creationId xmlns:p14="http://schemas.microsoft.com/office/powerpoint/2010/main" val="36507412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solidFill>
                  <a:srgbClr val="000000"/>
                </a:solidFill>
              </a:rPr>
              <a:t>No modo Apresentação de Slides, clique na seta para entrar no PowerPoint Getting Started Center.</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88</a:t>
            </a:fld>
            <a:endParaRPr lang="en-US">
              <a:solidFill>
                <a:srgbClr val="000000"/>
              </a:solidFill>
              <a:latin typeface="Calibri" pitchFamily="34" charset="0"/>
            </a:endParaRPr>
          </a:p>
        </p:txBody>
      </p:sp>
    </p:spTree>
    <p:extLst>
      <p:ext uri="{BB962C8B-B14F-4D97-AF65-F5344CB8AC3E}">
        <p14:creationId xmlns:p14="http://schemas.microsoft.com/office/powerpoint/2010/main" val="1158057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14</a:t>
            </a:fld>
            <a:endParaRPr lang="en-US">
              <a:solidFill>
                <a:srgbClr val="000000"/>
              </a:solidFill>
              <a:latin typeface="Calibri" pitchFamily="34" charset="0"/>
            </a:endParaRPr>
          </a:p>
        </p:txBody>
      </p:sp>
    </p:spTree>
    <p:extLst>
      <p:ext uri="{BB962C8B-B14F-4D97-AF65-F5344CB8AC3E}">
        <p14:creationId xmlns:p14="http://schemas.microsoft.com/office/powerpoint/2010/main" val="333061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err="1" smtClean="0">
                <a:solidFill>
                  <a:srgbClr val="000000"/>
                </a:solidFill>
              </a:rPr>
              <a:t>Sistemas</a:t>
            </a:r>
            <a:r>
              <a:rPr lang="en-US" baseline="0" dirty="0" smtClean="0">
                <a:solidFill>
                  <a:srgbClr val="000000"/>
                </a:solidFill>
              </a:rPr>
              <a:t> </a:t>
            </a:r>
            <a:r>
              <a:rPr lang="en-US" baseline="0" dirty="0" err="1" smtClean="0">
                <a:solidFill>
                  <a:srgbClr val="000000"/>
                </a:solidFill>
              </a:rPr>
              <a:t>são</a:t>
            </a:r>
            <a:r>
              <a:rPr lang="en-US" baseline="0" dirty="0" smtClean="0">
                <a:solidFill>
                  <a:srgbClr val="000000"/>
                </a:solidFill>
              </a:rPr>
              <a:t> </a:t>
            </a:r>
            <a:r>
              <a:rPr lang="en-US" baseline="0" dirty="0" err="1" smtClean="0">
                <a:solidFill>
                  <a:srgbClr val="000000"/>
                </a:solidFill>
              </a:rPr>
              <a:t>desenvolvidos</a:t>
            </a:r>
            <a:r>
              <a:rPr lang="en-US" baseline="0" dirty="0" smtClean="0">
                <a:solidFill>
                  <a:srgbClr val="000000"/>
                </a:solidFill>
              </a:rPr>
              <a:t> para </a:t>
            </a:r>
            <a:r>
              <a:rPr lang="en-US" baseline="0" dirty="0" err="1" smtClean="0">
                <a:solidFill>
                  <a:srgbClr val="000000"/>
                </a:solidFill>
              </a:rPr>
              <a:t>atender</a:t>
            </a:r>
            <a:r>
              <a:rPr lang="en-US" baseline="0" dirty="0" smtClean="0">
                <a:solidFill>
                  <a:srgbClr val="000000"/>
                </a:solidFill>
              </a:rPr>
              <a:t> </a:t>
            </a:r>
            <a:r>
              <a:rPr lang="en-US" baseline="0" dirty="0" err="1" smtClean="0">
                <a:solidFill>
                  <a:srgbClr val="000000"/>
                </a:solidFill>
              </a:rPr>
              <a:t>necessidades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 A </a:t>
            </a:r>
            <a:r>
              <a:rPr lang="en-US" baseline="0" dirty="0" err="1" smtClean="0">
                <a:solidFill>
                  <a:srgbClr val="000000"/>
                </a:solidFill>
              </a:rPr>
              <a:t>arquitetura</a:t>
            </a:r>
            <a:r>
              <a:rPr lang="en-US" baseline="0" dirty="0" smtClean="0">
                <a:solidFill>
                  <a:srgbClr val="000000"/>
                </a:solidFill>
              </a:rPr>
              <a:t> é a </a:t>
            </a:r>
            <a:r>
              <a:rPr lang="en-US" baseline="0" dirty="0" err="1" smtClean="0">
                <a:solidFill>
                  <a:srgbClr val="000000"/>
                </a:solidFill>
              </a:rPr>
              <a:t>ligação</a:t>
            </a:r>
            <a:r>
              <a:rPr lang="en-US" baseline="0" dirty="0" smtClean="0">
                <a:solidFill>
                  <a:srgbClr val="000000"/>
                </a:solidFill>
              </a:rPr>
              <a:t> entre as </a:t>
            </a:r>
            <a:r>
              <a:rPr lang="en-US" baseline="0" dirty="0" err="1" smtClean="0">
                <a:solidFill>
                  <a:srgbClr val="000000"/>
                </a:solidFill>
              </a:rPr>
              <a:t>metas</a:t>
            </a:r>
            <a:r>
              <a:rPr lang="en-US" baseline="0" dirty="0" smtClean="0">
                <a:solidFill>
                  <a:srgbClr val="000000"/>
                </a:solidFill>
              </a:rPr>
              <a:t> de </a:t>
            </a:r>
            <a:r>
              <a:rPr lang="en-US" baseline="0" dirty="0" err="1" smtClean="0">
                <a:solidFill>
                  <a:srgbClr val="000000"/>
                </a:solidFill>
              </a:rPr>
              <a:t>negócio</a:t>
            </a:r>
            <a:r>
              <a:rPr lang="en-US" baseline="0" dirty="0" smtClean="0">
                <a:solidFill>
                  <a:srgbClr val="000000"/>
                </a:solidFill>
              </a:rPr>
              <a:t>(</a:t>
            </a:r>
            <a:r>
              <a:rPr lang="en-US" baseline="0" dirty="0" err="1" smtClean="0">
                <a:solidFill>
                  <a:srgbClr val="000000"/>
                </a:solidFill>
              </a:rPr>
              <a:t>abstrato</a:t>
            </a:r>
            <a:r>
              <a:rPr lang="en-US" baseline="0" dirty="0" smtClean="0">
                <a:solidFill>
                  <a:srgbClr val="000000"/>
                </a:solidFill>
              </a:rPr>
              <a:t>) e a </a:t>
            </a:r>
            <a:r>
              <a:rPr lang="en-US" baseline="0" dirty="0" err="1" smtClean="0">
                <a:solidFill>
                  <a:srgbClr val="000000"/>
                </a:solidFill>
              </a:rPr>
              <a:t>concretização</a:t>
            </a:r>
            <a:r>
              <a:rPr lang="en-US" baseline="0" dirty="0" smtClean="0">
                <a:solidFill>
                  <a:srgbClr val="000000"/>
                </a:solidFill>
              </a:rPr>
              <a:t> e um </a:t>
            </a:r>
            <a:r>
              <a:rPr lang="en-US" baseline="0" dirty="0" err="1" smtClean="0">
                <a:solidFill>
                  <a:srgbClr val="000000"/>
                </a:solidFill>
              </a:rPr>
              <a:t>sistema</a:t>
            </a:r>
            <a:r>
              <a:rPr lang="en-US" baseline="0" dirty="0" smtClean="0">
                <a:solidFill>
                  <a:srgbClr val="000000"/>
                </a:solidFill>
              </a:rPr>
              <a:t>.</a:t>
            </a:r>
          </a:p>
          <a:p>
            <a:pPr>
              <a:spcBef>
                <a:spcPct val="0"/>
              </a:spcBef>
            </a:pPr>
            <a:endParaRPr lang="en-US" baseline="0" dirty="0" smtClean="0">
              <a:solidFill>
                <a:srgbClr val="000000"/>
              </a:solidFill>
            </a:endParaRPr>
          </a:p>
          <a:p>
            <a:pPr>
              <a:spcBef>
                <a:spcPct val="0"/>
              </a:spcBef>
            </a:pPr>
            <a:r>
              <a:rPr lang="en-US" baseline="0" dirty="0" smtClean="0">
                <a:solidFill>
                  <a:srgbClr val="000000"/>
                </a:solidFill>
              </a:rPr>
              <a:t>Segundo o SEI(Software Engineering Institute): “</a:t>
            </a:r>
            <a:r>
              <a:rPr lang="en-US" baseline="0" dirty="0" err="1" smtClean="0">
                <a:solidFill>
                  <a:srgbClr val="000000"/>
                </a:solidFill>
              </a:rPr>
              <a:t>Arquitetura</a:t>
            </a:r>
            <a:r>
              <a:rPr lang="en-US" baseline="0" dirty="0" smtClean="0">
                <a:solidFill>
                  <a:srgbClr val="000000"/>
                </a:solidFill>
              </a:rPr>
              <a:t> de software de um </a:t>
            </a:r>
            <a:r>
              <a:rPr lang="en-US" baseline="0" dirty="0" err="1" smtClean="0">
                <a:solidFill>
                  <a:srgbClr val="000000"/>
                </a:solidFill>
              </a:rPr>
              <a:t>sistema</a:t>
            </a:r>
            <a:r>
              <a:rPr lang="en-US" baseline="0" dirty="0" smtClean="0">
                <a:solidFill>
                  <a:srgbClr val="000000"/>
                </a:solidFill>
              </a:rPr>
              <a:t> é um </a:t>
            </a:r>
            <a:r>
              <a:rPr lang="en-US" baseline="0" dirty="0" err="1" smtClean="0">
                <a:solidFill>
                  <a:srgbClr val="000000"/>
                </a:solidFill>
              </a:rPr>
              <a:t>conjunto</a:t>
            </a:r>
            <a:r>
              <a:rPr lang="en-US" baseline="0" dirty="0" smtClean="0">
                <a:solidFill>
                  <a:srgbClr val="000000"/>
                </a:solidFill>
              </a:rPr>
              <a:t> de </a:t>
            </a:r>
            <a:r>
              <a:rPr lang="en-US" baseline="0" dirty="0" err="1" smtClean="0">
                <a:solidFill>
                  <a:srgbClr val="000000"/>
                </a:solidFill>
              </a:rPr>
              <a:t>estruturas</a:t>
            </a:r>
            <a:r>
              <a:rPr lang="en-US" baseline="0" dirty="0" smtClean="0">
                <a:solidFill>
                  <a:srgbClr val="000000"/>
                </a:solidFill>
              </a:rPr>
              <a:t> </a:t>
            </a:r>
            <a:r>
              <a:rPr lang="en-US" baseline="0" dirty="0" err="1" smtClean="0">
                <a:solidFill>
                  <a:srgbClr val="000000"/>
                </a:solidFill>
              </a:rPr>
              <a:t>necessárias</a:t>
            </a:r>
            <a:r>
              <a:rPr lang="en-US" baseline="0" dirty="0" smtClean="0">
                <a:solidFill>
                  <a:srgbClr val="000000"/>
                </a:solidFill>
              </a:rPr>
              <a:t> para </a:t>
            </a:r>
            <a:r>
              <a:rPr lang="pt-BR" baseline="0" noProof="0" dirty="0" smtClean="0">
                <a:solidFill>
                  <a:srgbClr val="000000"/>
                </a:solidFill>
              </a:rPr>
              <a:t>racionalizar</a:t>
            </a:r>
            <a:r>
              <a:rPr lang="en-US" baseline="0" dirty="0" smtClean="0">
                <a:solidFill>
                  <a:srgbClr val="000000"/>
                </a:solidFill>
              </a:rPr>
              <a:t> um </a:t>
            </a:r>
            <a:r>
              <a:rPr lang="en-US" baseline="0" dirty="0" err="1" smtClean="0">
                <a:solidFill>
                  <a:srgbClr val="000000"/>
                </a:solidFill>
              </a:rPr>
              <a:t>sistema</a:t>
            </a:r>
            <a:r>
              <a:rPr lang="en-US" baseline="0" dirty="0" smtClean="0">
                <a:solidFill>
                  <a:srgbClr val="000000"/>
                </a:solidFill>
              </a:rPr>
              <a:t>, </a:t>
            </a:r>
            <a:r>
              <a:rPr lang="en-US" baseline="0" dirty="0" err="1" smtClean="0">
                <a:solidFill>
                  <a:srgbClr val="000000"/>
                </a:solidFill>
              </a:rPr>
              <a:t>que</a:t>
            </a:r>
            <a:r>
              <a:rPr lang="en-US" baseline="0" dirty="0" smtClean="0">
                <a:solidFill>
                  <a:srgbClr val="000000"/>
                </a:solidFill>
              </a:rPr>
              <a:t> </a:t>
            </a:r>
            <a:r>
              <a:rPr lang="en-US" baseline="0" dirty="0" err="1" smtClean="0">
                <a:solidFill>
                  <a:srgbClr val="000000"/>
                </a:solidFill>
              </a:rPr>
              <a:t>copreende</a:t>
            </a:r>
            <a:r>
              <a:rPr lang="en-US" baseline="0" dirty="0" smtClean="0">
                <a:solidFill>
                  <a:srgbClr val="000000"/>
                </a:solidFill>
              </a:rPr>
              <a:t> </a:t>
            </a:r>
            <a:r>
              <a:rPr lang="en-US" baseline="0" dirty="0" err="1" smtClean="0">
                <a:solidFill>
                  <a:srgbClr val="000000"/>
                </a:solidFill>
              </a:rPr>
              <a:t>elementos</a:t>
            </a:r>
            <a:r>
              <a:rPr lang="en-US" baseline="0" dirty="0" smtClean="0">
                <a:solidFill>
                  <a:srgbClr val="000000"/>
                </a:solidFill>
              </a:rPr>
              <a:t>, </a:t>
            </a:r>
            <a:r>
              <a:rPr lang="en-US" baseline="0" dirty="0" err="1" smtClean="0">
                <a:solidFill>
                  <a:srgbClr val="000000"/>
                </a:solidFill>
              </a:rPr>
              <a:t>relacões</a:t>
            </a:r>
            <a:r>
              <a:rPr lang="en-US" baseline="0" dirty="0" smtClean="0">
                <a:solidFill>
                  <a:srgbClr val="000000"/>
                </a:solidFill>
              </a:rPr>
              <a:t> entre </a:t>
            </a:r>
            <a:r>
              <a:rPr lang="en-US" baseline="0" dirty="0" err="1" smtClean="0">
                <a:solidFill>
                  <a:srgbClr val="000000"/>
                </a:solidFill>
              </a:rPr>
              <a:t>eles</a:t>
            </a:r>
            <a:r>
              <a:rPr lang="en-US" baseline="0" dirty="0" smtClean="0">
                <a:solidFill>
                  <a:srgbClr val="000000"/>
                </a:solidFill>
              </a:rPr>
              <a:t>, e </a:t>
            </a:r>
            <a:r>
              <a:rPr lang="en-US" baseline="0" dirty="0" err="1" smtClean="0">
                <a:solidFill>
                  <a:srgbClr val="000000"/>
                </a:solidFill>
              </a:rPr>
              <a:t>proprieda</a:t>
            </a:r>
            <a:r>
              <a:rPr lang="pt-BR" baseline="0" noProof="0" dirty="0" smtClean="0">
                <a:solidFill>
                  <a:srgbClr val="000000"/>
                </a:solidFill>
              </a:rPr>
              <a:t>d</a:t>
            </a:r>
            <a:r>
              <a:rPr lang="en-US" baseline="0" dirty="0" err="1" smtClean="0">
                <a:solidFill>
                  <a:srgbClr val="000000"/>
                </a:solidFill>
              </a:rPr>
              <a:t>es</a:t>
            </a:r>
            <a:r>
              <a:rPr lang="en-US" baseline="0" dirty="0" smtClean="0">
                <a:solidFill>
                  <a:srgbClr val="000000"/>
                </a:solidFill>
              </a:rPr>
              <a:t> de ambos.</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fontAlgn="base">
              <a:spcBef>
                <a:spcPct val="0"/>
              </a:spcBef>
              <a:spcAft>
                <a:spcPct val="0"/>
              </a:spcAft>
              <a:defRPr>
                <a:solidFill>
                  <a:schemeClr val="tx1"/>
                </a:solidFill>
                <a:latin typeface="Segoe UI" pitchFamily="34" charset="0"/>
              </a:defRPr>
            </a:lvl6pPr>
            <a:lvl7pPr marL="2971800" indent="-228600" fontAlgn="base">
              <a:spcBef>
                <a:spcPct val="0"/>
              </a:spcBef>
              <a:spcAft>
                <a:spcPct val="0"/>
              </a:spcAft>
              <a:defRPr>
                <a:solidFill>
                  <a:schemeClr val="tx1"/>
                </a:solidFill>
                <a:latin typeface="Segoe UI" pitchFamily="34" charset="0"/>
              </a:defRPr>
            </a:lvl7pPr>
            <a:lvl8pPr marL="3429000" indent="-228600" fontAlgn="base">
              <a:spcBef>
                <a:spcPct val="0"/>
              </a:spcBef>
              <a:spcAft>
                <a:spcPct val="0"/>
              </a:spcAft>
              <a:defRPr>
                <a:solidFill>
                  <a:schemeClr val="tx1"/>
                </a:solidFill>
                <a:latin typeface="Segoe UI" pitchFamily="34" charset="0"/>
              </a:defRPr>
            </a:lvl8pPr>
            <a:lvl9pPr marL="3886200" indent="-228600" fontAlgn="base">
              <a:spcBef>
                <a:spcPct val="0"/>
              </a:spcBef>
              <a:spcAft>
                <a:spcPct val="0"/>
              </a:spcAft>
              <a:defRPr>
                <a:solidFill>
                  <a:schemeClr val="tx1"/>
                </a:solidFill>
                <a:latin typeface="Segoe UI" pitchFamily="34" charset="0"/>
              </a:defRPr>
            </a:lvl9pPr>
          </a:lstStyle>
          <a:p>
            <a:pPr fontAlgn="base">
              <a:spcBef>
                <a:spcPct val="0"/>
              </a:spcBef>
              <a:spcAft>
                <a:spcPct val="0"/>
              </a:spcAft>
              <a:buSzPct val="100000"/>
            </a:pPr>
            <a:fld id="{71148226-639E-4790-AF07-14892D7F7E51}" type="slidenum">
              <a:rPr lang="en-US">
                <a:solidFill>
                  <a:srgbClr val="000000"/>
                </a:solidFill>
                <a:latin typeface="Calibri" pitchFamily="34" charset="0"/>
              </a:rPr>
              <a:pPr fontAlgn="base">
                <a:spcBef>
                  <a:spcPct val="0"/>
                </a:spcBef>
                <a:spcAft>
                  <a:spcPct val="0"/>
                </a:spcAft>
                <a:buSzPct val="100000"/>
              </a:pPr>
              <a:t>15</a:t>
            </a:fld>
            <a:endParaRPr lang="en-US">
              <a:solidFill>
                <a:srgbClr val="000000"/>
              </a:solidFill>
              <a:latin typeface="Calibri" pitchFamily="34" charset="0"/>
            </a:endParaRPr>
          </a:p>
        </p:txBody>
      </p:sp>
    </p:spTree>
    <p:extLst>
      <p:ext uri="{BB962C8B-B14F-4D97-AF65-F5344CB8AC3E}">
        <p14:creationId xmlns:p14="http://schemas.microsoft.com/office/powerpoint/2010/main" val="1615081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5" name="Retângulo 4"/>
          <p:cNvSpPr/>
          <p:nvPr userDrawn="1"/>
        </p:nvSpPr>
        <p:spPr>
          <a:xfrm>
            <a:off x="0" y="-24493"/>
            <a:ext cx="12192000" cy="4865688"/>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pt-BR" smtClean="0"/>
              <a:t>Clique para editar o título mestre</a:t>
            </a:r>
            <a:endParaRPr lang="pt-BR" dirty="0"/>
          </a:p>
        </p:txBody>
      </p:sp>
      <p:sp>
        <p:nvSpPr>
          <p:cNvPr id="3" name="Subtítulo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00006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smtClean="0"/>
              <a:t>Clique para editar o estilo do subtítulo mestre</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45A44AA-C85A-41B3-A077-F5B5655FD9A6}"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a:xfrm>
            <a:off x="5694686" y="5937251"/>
            <a:ext cx="3276600" cy="365125"/>
          </a:xfrm>
        </p:spPr>
        <p:txBody>
          <a:bodyPr/>
          <a:lstStyle>
            <a:lvl1pPr>
              <a:defRPr/>
            </a:lvl1pPr>
          </a:lstStyle>
          <a:p>
            <a:pPr>
              <a:defRPr/>
            </a:pPr>
            <a:fld id="{7E743680-2E35-4D36-87BE-8FB40741C88A}" type="slidenum">
              <a:rPr lang="pt-BR" smtClean="0"/>
              <a:pPr>
                <a:defRPr/>
              </a:pPr>
              <a:t>‹nº›</a:t>
            </a:fld>
            <a:endParaRPr lang="pt-BR" dirty="0"/>
          </a:p>
        </p:txBody>
      </p:sp>
      <p:pic>
        <p:nvPicPr>
          <p:cNvPr id="9" name="Imagem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8578" y="5439747"/>
            <a:ext cx="1595430" cy="1402575"/>
          </a:xfrm>
          <a:prstGeom prst="rect">
            <a:avLst/>
          </a:prstGeom>
        </p:spPr>
      </p:pic>
    </p:spTree>
    <p:extLst>
      <p:ext uri="{BB962C8B-B14F-4D97-AF65-F5344CB8AC3E}">
        <p14:creationId xmlns:p14="http://schemas.microsoft.com/office/powerpoint/2010/main" val="303583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7FF60129-0B1F-41FE-B76E-0CC64AD2046D}"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67AFF573-ADDF-4EC8-9123-1A432C4F0504}" type="slidenum">
              <a:rPr lang="pt-BR" smtClean="0"/>
              <a:pPr>
                <a:defRPr/>
              </a:pPr>
              <a:t>‹nº›</a:t>
            </a:fld>
            <a:endParaRPr lang="pt-BR" dirty="0"/>
          </a:p>
        </p:txBody>
      </p:sp>
    </p:spTree>
    <p:extLst>
      <p:ext uri="{BB962C8B-B14F-4D97-AF65-F5344CB8AC3E}">
        <p14:creationId xmlns:p14="http://schemas.microsoft.com/office/powerpoint/2010/main" val="1777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4" name="Retângulo 3"/>
          <p:cNvSpPr/>
          <p:nvPr/>
        </p:nvSpPr>
        <p:spPr>
          <a:xfrm>
            <a:off x="10094913" y="0"/>
            <a:ext cx="2097087"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10094913" y="0"/>
            <a:ext cx="2097087" cy="68580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Vertical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38201"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BC01B94D-9BEE-4D08-9D39-FA3E64F2DAB9}"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5C0B0827-F6AE-40F2-922F-77E16265A5C0}" type="slidenum">
              <a:rPr lang="pt-BR" smtClean="0"/>
              <a:pPr>
                <a:defRPr/>
              </a:pPr>
              <a:t>‹nº›</a:t>
            </a:fld>
            <a:endParaRPr lang="pt-BR" dirty="0"/>
          </a:p>
        </p:txBody>
      </p:sp>
    </p:spTree>
    <p:extLst>
      <p:ext uri="{BB962C8B-B14F-4D97-AF65-F5344CB8AC3E}">
        <p14:creationId xmlns:p14="http://schemas.microsoft.com/office/powerpoint/2010/main" val="105610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4" name="Retângulo 3"/>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6" name="Espaço Reservado para Data 3"/>
          <p:cNvSpPr>
            <a:spLocks noGrp="1"/>
          </p:cNvSpPr>
          <p:nvPr>
            <p:ph type="dt" sz="half" idx="10"/>
          </p:nvPr>
        </p:nvSpPr>
        <p:spPr/>
        <p:txBody>
          <a:bodyPr/>
          <a:lstStyle>
            <a:lvl1pPr>
              <a:defRPr/>
            </a:lvl1pPr>
          </a:lstStyle>
          <a:p>
            <a:pPr>
              <a:defRPr/>
            </a:pPr>
            <a:fld id="{9A8CC4B4-CB2D-4460-B99F-B70EE4A7772D}"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99ED8190-ABBA-4192-93D3-0DE00A1206F9}" type="slidenum">
              <a:rPr lang="pt-BR" smtClean="0"/>
              <a:pPr>
                <a:defRPr/>
              </a:pPr>
              <a:t>‹nº›</a:t>
            </a:fld>
            <a:endParaRPr lang="pt-BR" dirty="0"/>
          </a:p>
        </p:txBody>
      </p:sp>
    </p:spTree>
    <p:extLst>
      <p:ext uri="{BB962C8B-B14F-4D97-AF65-F5344CB8AC3E}">
        <p14:creationId xmlns:p14="http://schemas.microsoft.com/office/powerpoint/2010/main" val="203062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4" name="Retângulo 3"/>
          <p:cNvSpPr/>
          <p:nvPr/>
        </p:nvSpPr>
        <p:spPr>
          <a:xfrm>
            <a:off x="5656263" y="1709738"/>
            <a:ext cx="6535737" cy="357505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5" name="Retângulo 4"/>
          <p:cNvSpPr/>
          <p:nvPr userDrawn="1"/>
        </p:nvSpPr>
        <p:spPr>
          <a:xfrm>
            <a:off x="5656263" y="1709738"/>
            <a:ext cx="6535737" cy="357505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838201" y="2402238"/>
            <a:ext cx="4508715" cy="2187227"/>
          </a:xfrm>
        </p:spPr>
        <p:txBody>
          <a:bodyPr>
            <a:noAutofit/>
          </a:bodyPr>
          <a:lstStyle>
            <a:lvl1pPr algn="l">
              <a:defRPr sz="4800">
                <a:solidFill>
                  <a:srgbClr val="000066"/>
                </a:solidFill>
              </a:defRPr>
            </a:lvl1p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smtClean="0"/>
              <a:t>Clique para editar o texto mestre</a:t>
            </a:r>
          </a:p>
        </p:txBody>
      </p:sp>
      <p:sp>
        <p:nvSpPr>
          <p:cNvPr id="6" name="Espaço Reservado para Data 3"/>
          <p:cNvSpPr>
            <a:spLocks noGrp="1"/>
          </p:cNvSpPr>
          <p:nvPr>
            <p:ph type="dt" sz="half" idx="10"/>
          </p:nvPr>
        </p:nvSpPr>
        <p:spPr/>
        <p:txBody>
          <a:bodyPr/>
          <a:lstStyle>
            <a:lvl1pPr>
              <a:defRPr/>
            </a:lvl1pPr>
          </a:lstStyle>
          <a:p>
            <a:pPr>
              <a:defRPr/>
            </a:pPr>
            <a:fld id="{D713B6F2-A64F-455C-8ED9-61C4B7B32E51}" type="datetimeFigureOut">
              <a:rPr lang="pt-BR" smtClean="0"/>
              <a:pPr>
                <a:defRPr/>
              </a:pPr>
              <a:t>10/08/2014</a:t>
            </a:fld>
            <a:endParaRPr lang="pt-BR" dirty="0"/>
          </a:p>
        </p:txBody>
      </p:sp>
      <p:sp>
        <p:nvSpPr>
          <p:cNvPr id="7" name="Espaço Reservado para Rodapé 4"/>
          <p:cNvSpPr>
            <a:spLocks noGrp="1"/>
          </p:cNvSpPr>
          <p:nvPr>
            <p:ph type="ftr" sz="quarter" idx="11"/>
          </p:nvPr>
        </p:nvSpPr>
        <p:spPr/>
        <p:txBody>
          <a:bodyPr/>
          <a:lstStyle>
            <a:lvl1pPr>
              <a:defRPr/>
            </a:lvl1pPr>
          </a:lstStyle>
          <a:p>
            <a:pPr>
              <a:defRPr/>
            </a:pPr>
            <a:endParaRPr lang="pt-BR" dirty="0"/>
          </a:p>
        </p:txBody>
      </p:sp>
      <p:sp>
        <p:nvSpPr>
          <p:cNvPr id="8" name="Espaço Reservado para Número de Slide 5"/>
          <p:cNvSpPr>
            <a:spLocks noGrp="1"/>
          </p:cNvSpPr>
          <p:nvPr>
            <p:ph type="sldNum" sz="quarter" idx="12"/>
          </p:nvPr>
        </p:nvSpPr>
        <p:spPr/>
        <p:txBody>
          <a:bodyPr/>
          <a:lstStyle>
            <a:lvl1pPr>
              <a:defRPr/>
            </a:lvl1pPr>
          </a:lstStyle>
          <a:p>
            <a:pPr>
              <a:defRPr/>
            </a:pPr>
            <a:fld id="{0AED4605-7C7E-441D-99C9-A5CEEE00E4D3}" type="slidenum">
              <a:rPr lang="pt-BR" smtClean="0"/>
              <a:pPr>
                <a:defRPr/>
              </a:pPr>
              <a:t>‹nº›</a:t>
            </a:fld>
            <a:endParaRPr lang="pt-BR" dirty="0"/>
          </a:p>
        </p:txBody>
      </p:sp>
      <p:sp>
        <p:nvSpPr>
          <p:cNvPr id="13" name="Retângulo 12"/>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Tree>
    <p:extLst>
      <p:ext uri="{BB962C8B-B14F-4D97-AF65-F5344CB8AC3E}">
        <p14:creationId xmlns:p14="http://schemas.microsoft.com/office/powerpoint/2010/main" val="946798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5" name="Retângulo 4"/>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6" name="Retângulo 5"/>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38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6172200" y="1825625"/>
            <a:ext cx="5181600" cy="4351338"/>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Date Placeholder 4"/>
          <p:cNvSpPr>
            <a:spLocks noGrp="1"/>
          </p:cNvSpPr>
          <p:nvPr>
            <p:ph type="dt" sz="half" idx="10"/>
          </p:nvPr>
        </p:nvSpPr>
        <p:spPr/>
        <p:txBody>
          <a:bodyPr/>
          <a:lstStyle>
            <a:lvl1pPr>
              <a:defRPr/>
            </a:lvl1pPr>
          </a:lstStyle>
          <a:p>
            <a:pPr>
              <a:defRPr/>
            </a:pPr>
            <a:fld id="{29088EDE-E559-4D35-9477-5C9CFD2C83AA}" type="datetimeFigureOut">
              <a:rPr lang="pt-BR" smtClean="0"/>
              <a:pPr>
                <a:defRPr/>
              </a:pPr>
              <a:t>10/08/2014</a:t>
            </a:fld>
            <a:endParaRPr lang="pt-BR" dirty="0"/>
          </a:p>
        </p:txBody>
      </p:sp>
      <p:sp>
        <p:nvSpPr>
          <p:cNvPr id="8" name="Espaço Reservado para Rodapé 5"/>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6"/>
          <p:cNvSpPr>
            <a:spLocks noGrp="1"/>
          </p:cNvSpPr>
          <p:nvPr>
            <p:ph type="sldNum" sz="quarter" idx="12"/>
          </p:nvPr>
        </p:nvSpPr>
        <p:spPr/>
        <p:txBody>
          <a:bodyPr/>
          <a:lstStyle>
            <a:lvl1pPr>
              <a:defRPr/>
            </a:lvl1pPr>
          </a:lstStyle>
          <a:p>
            <a:pPr>
              <a:defRPr/>
            </a:pPr>
            <a:fld id="{4B39F23A-8EED-4E17-8456-14363399B456}" type="slidenum">
              <a:rPr lang="pt-BR" smtClean="0"/>
              <a:pPr>
                <a:defRPr/>
              </a:pPr>
              <a:t>‹nº›</a:t>
            </a:fld>
            <a:endParaRPr lang="pt-BR" dirty="0"/>
          </a:p>
        </p:txBody>
      </p:sp>
    </p:spTree>
    <p:extLst>
      <p:ext uri="{BB962C8B-B14F-4D97-AF65-F5344CB8AC3E}">
        <p14:creationId xmlns:p14="http://schemas.microsoft.com/office/powerpoint/2010/main" val="2256779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7" name="Retângulo 6"/>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8" name="Retângulo 7"/>
          <p:cNvSpPr/>
          <p:nvPr userDrawn="1"/>
        </p:nvSpPr>
        <p:spPr>
          <a:xfrm>
            <a:off x="0" y="-24493"/>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1851" y="2193927"/>
            <a:ext cx="5156200"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89664" y="2193927"/>
            <a:ext cx="5157787" cy="397827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9" name="Espaço Reservado para Data 6"/>
          <p:cNvSpPr>
            <a:spLocks noGrp="1"/>
          </p:cNvSpPr>
          <p:nvPr>
            <p:ph type="dt" sz="half" idx="10"/>
          </p:nvPr>
        </p:nvSpPr>
        <p:spPr/>
        <p:txBody>
          <a:bodyPr/>
          <a:lstStyle>
            <a:lvl1pPr>
              <a:defRPr/>
            </a:lvl1pPr>
          </a:lstStyle>
          <a:p>
            <a:pPr>
              <a:defRPr/>
            </a:pPr>
            <a:fld id="{9B5393F7-99E7-48CD-B06E-55E4DBF89BE2}" type="datetimeFigureOut">
              <a:rPr lang="pt-BR" smtClean="0"/>
              <a:pPr>
                <a:defRPr/>
              </a:pPr>
              <a:t>10/08/2014</a:t>
            </a:fld>
            <a:endParaRPr lang="pt-BR" dirty="0"/>
          </a:p>
        </p:txBody>
      </p:sp>
      <p:sp>
        <p:nvSpPr>
          <p:cNvPr id="10" name="Espaço Reservado para Rodapé 7"/>
          <p:cNvSpPr>
            <a:spLocks noGrp="1"/>
          </p:cNvSpPr>
          <p:nvPr>
            <p:ph type="ftr" sz="quarter" idx="11"/>
          </p:nvPr>
        </p:nvSpPr>
        <p:spPr/>
        <p:txBody>
          <a:bodyPr/>
          <a:lstStyle>
            <a:lvl1pPr>
              <a:defRPr/>
            </a:lvl1pPr>
          </a:lstStyle>
          <a:p>
            <a:pPr>
              <a:defRPr/>
            </a:pPr>
            <a:endParaRPr lang="pt-BR" dirty="0"/>
          </a:p>
        </p:txBody>
      </p:sp>
      <p:sp>
        <p:nvSpPr>
          <p:cNvPr id="11" name="Espaço Reservado para Número de Slide 8"/>
          <p:cNvSpPr>
            <a:spLocks noGrp="1"/>
          </p:cNvSpPr>
          <p:nvPr>
            <p:ph type="sldNum" sz="quarter" idx="12"/>
          </p:nvPr>
        </p:nvSpPr>
        <p:spPr/>
        <p:txBody>
          <a:bodyPr/>
          <a:lstStyle>
            <a:lvl1pPr>
              <a:defRPr/>
            </a:lvl1pPr>
          </a:lstStyle>
          <a:p>
            <a:pPr>
              <a:defRPr/>
            </a:pPr>
            <a:fld id="{5EDA76C1-6396-43AB-A8BD-8780FA76A40C}" type="slidenum">
              <a:rPr lang="pt-BR" smtClean="0"/>
              <a:pPr>
                <a:defRPr/>
              </a:pPr>
              <a:t>‹nº›</a:t>
            </a:fld>
            <a:endParaRPr lang="pt-BR" dirty="0"/>
          </a:p>
        </p:txBody>
      </p:sp>
    </p:spTree>
    <p:extLst>
      <p:ext uri="{BB962C8B-B14F-4D97-AF65-F5344CB8AC3E}">
        <p14:creationId xmlns:p14="http://schemas.microsoft.com/office/powerpoint/2010/main" val="389014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Retângulo 2"/>
          <p:cNvSpPr/>
          <p:nvPr/>
        </p:nvSpPr>
        <p:spPr>
          <a:xfrm>
            <a:off x="0" y="0"/>
            <a:ext cx="12192000" cy="13335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4" name="Retângulo 3"/>
          <p:cNvSpPr/>
          <p:nvPr userDrawn="1"/>
        </p:nvSpPr>
        <p:spPr>
          <a:xfrm>
            <a:off x="0" y="0"/>
            <a:ext cx="12192000" cy="133350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sp>
        <p:nvSpPr>
          <p:cNvPr id="2" name="Título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pt-BR" smtClean="0"/>
              <a:t>Clique para editar o título mestre</a:t>
            </a:r>
            <a:endParaRPr lang="pt-BR" dirty="0"/>
          </a:p>
        </p:txBody>
      </p:sp>
      <p:sp>
        <p:nvSpPr>
          <p:cNvPr id="5" name="Espaço Reservado para Data 2"/>
          <p:cNvSpPr>
            <a:spLocks noGrp="1"/>
          </p:cNvSpPr>
          <p:nvPr>
            <p:ph type="dt" sz="half" idx="10"/>
          </p:nvPr>
        </p:nvSpPr>
        <p:spPr/>
        <p:txBody>
          <a:bodyPr/>
          <a:lstStyle>
            <a:lvl1pPr>
              <a:defRPr/>
            </a:lvl1pPr>
          </a:lstStyle>
          <a:p>
            <a:pPr>
              <a:defRPr/>
            </a:pPr>
            <a:fld id="{466436E5-034B-462D-88AB-67C5C2420F35}" type="datetimeFigureOut">
              <a:rPr lang="pt-BR" smtClean="0"/>
              <a:pPr>
                <a:defRPr/>
              </a:pPr>
              <a:t>10/08/2014</a:t>
            </a:fld>
            <a:endParaRPr lang="pt-BR" dirty="0"/>
          </a:p>
        </p:txBody>
      </p:sp>
      <p:sp>
        <p:nvSpPr>
          <p:cNvPr id="6" name="Espaço Reservado para Rodapé 3"/>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4"/>
          <p:cNvSpPr>
            <a:spLocks noGrp="1"/>
          </p:cNvSpPr>
          <p:nvPr>
            <p:ph type="sldNum" sz="quarter" idx="12"/>
          </p:nvPr>
        </p:nvSpPr>
        <p:spPr/>
        <p:txBody>
          <a:bodyPr/>
          <a:lstStyle>
            <a:lvl1pPr>
              <a:defRPr/>
            </a:lvl1pPr>
          </a:lstStyle>
          <a:p>
            <a:pPr>
              <a:defRPr/>
            </a:pPr>
            <a:fld id="{29581303-BE0B-4F44-B252-9BE05C7BC983}" type="slidenum">
              <a:rPr lang="pt-BR" smtClean="0"/>
              <a:pPr>
                <a:defRPr/>
              </a:pPr>
              <a:t>‹nº›</a:t>
            </a:fld>
            <a:endParaRPr lang="pt-BR" dirty="0"/>
          </a:p>
        </p:txBody>
      </p:sp>
    </p:spTree>
    <p:extLst>
      <p:ext uri="{BB962C8B-B14F-4D97-AF65-F5344CB8AC3E}">
        <p14:creationId xmlns:p14="http://schemas.microsoft.com/office/powerpoint/2010/main" val="64085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A918E2B0-0D65-4B5E-B0A4-3512A1ACA322}" type="datetimeFigureOut">
              <a:rPr lang="pt-BR" smtClean="0"/>
              <a:pPr>
                <a:defRPr/>
              </a:pPr>
              <a:t>10/08/2014</a:t>
            </a:fld>
            <a:endParaRPr lang="pt-BR" dirty="0"/>
          </a:p>
        </p:txBody>
      </p:sp>
      <p:sp>
        <p:nvSpPr>
          <p:cNvPr id="3" name="Espaço Reservado para Rodapé 4"/>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p:cNvSpPr>
            <a:spLocks noGrp="1"/>
          </p:cNvSpPr>
          <p:nvPr>
            <p:ph type="sldNum" sz="quarter" idx="12"/>
          </p:nvPr>
        </p:nvSpPr>
        <p:spPr/>
        <p:txBody>
          <a:bodyPr/>
          <a:lstStyle>
            <a:lvl1pPr>
              <a:defRPr/>
            </a:lvl1pPr>
          </a:lstStyle>
          <a:p>
            <a:pPr>
              <a:defRPr/>
            </a:pPr>
            <a:fld id="{40000241-ACD9-41BD-B4F9-3EEC1BF50ED5}" type="slidenum">
              <a:rPr lang="pt-BR" smtClean="0"/>
              <a:pPr>
                <a:defRPr/>
              </a:pPr>
              <a:t>‹nº›</a:t>
            </a:fld>
            <a:endParaRPr lang="pt-BR" dirty="0"/>
          </a:p>
        </p:txBody>
      </p:sp>
    </p:spTree>
    <p:extLst>
      <p:ext uri="{BB962C8B-B14F-4D97-AF65-F5344CB8AC3E}">
        <p14:creationId xmlns:p14="http://schemas.microsoft.com/office/powerpoint/2010/main" val="247069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5183188" y="987427"/>
            <a:ext cx="6172200" cy="4873625"/>
          </a:xfrm>
        </p:spPr>
        <p:txBody>
          <a:bodyPr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81F29427-57E5-4B25-B67D-EDAA344F7C9A}" type="datetimeFigureOut">
              <a:rPr lang="pt-BR" smtClean="0"/>
              <a:pPr>
                <a:defRPr/>
              </a:pPr>
              <a:t>10/08/2014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89835024-B821-4DFC-A9A9-CF6BD2F260C1}" type="slidenum">
              <a:rPr lang="pt-BR" smtClean="0"/>
              <a:pPr>
                <a:defRPr/>
              </a:pPr>
              <a:t>‹nº›</a:t>
            </a:fld>
            <a:endParaRPr lang="pt-BR" dirty="0"/>
          </a:p>
        </p:txBody>
      </p:sp>
    </p:spTree>
    <p:extLst>
      <p:ext uri="{BB962C8B-B14F-4D97-AF65-F5344CB8AC3E}">
        <p14:creationId xmlns:p14="http://schemas.microsoft.com/office/powerpoint/2010/main" val="2239852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t-BR" noProof="0" smtClean="0"/>
              <a:t>Clique no ícone para adicionar uma imagem</a:t>
            </a:r>
            <a:endParaRPr lang="pt-BR" noProof="0" dirty="0"/>
          </a:p>
        </p:txBody>
      </p:sp>
      <p:sp>
        <p:nvSpPr>
          <p:cNvPr id="4" name="Espaço Reservado para Texto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3"/>
          <p:cNvSpPr>
            <a:spLocks noGrp="1"/>
          </p:cNvSpPr>
          <p:nvPr>
            <p:ph type="dt" sz="half" idx="10"/>
          </p:nvPr>
        </p:nvSpPr>
        <p:spPr/>
        <p:txBody>
          <a:bodyPr/>
          <a:lstStyle>
            <a:lvl1pPr>
              <a:defRPr/>
            </a:lvl1pPr>
          </a:lstStyle>
          <a:p>
            <a:pPr>
              <a:defRPr/>
            </a:pPr>
            <a:fld id="{E157C8CE-336E-47F6-9186-B47A3222C225}" type="datetimeFigureOut">
              <a:rPr lang="pt-BR" smtClean="0"/>
              <a:pPr>
                <a:defRPr/>
              </a:pPr>
              <a:t>10/08/2014</a:t>
            </a:fld>
            <a:endParaRPr lang="pt-BR" dirty="0"/>
          </a:p>
        </p:txBody>
      </p:sp>
      <p:sp>
        <p:nvSpPr>
          <p:cNvPr id="6" name="Espaço Reservado para Rodapé 4"/>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p:cNvSpPr>
            <a:spLocks noGrp="1"/>
          </p:cNvSpPr>
          <p:nvPr>
            <p:ph type="sldNum" sz="quarter" idx="12"/>
          </p:nvPr>
        </p:nvSpPr>
        <p:spPr/>
        <p:txBody>
          <a:bodyPr/>
          <a:lstStyle>
            <a:lvl1pPr>
              <a:defRPr/>
            </a:lvl1pPr>
          </a:lstStyle>
          <a:p>
            <a:pPr>
              <a:defRPr/>
            </a:pPr>
            <a:fld id="{92D6E36D-FD7C-4E54-A34A-57F2EC7845CB}" type="slidenum">
              <a:rPr lang="pt-BR" smtClean="0"/>
              <a:pPr>
                <a:defRPr/>
              </a:pPr>
              <a:t>‹nº›</a:t>
            </a:fld>
            <a:endParaRPr lang="pt-BR" dirty="0"/>
          </a:p>
        </p:txBody>
      </p:sp>
    </p:spTree>
    <p:extLst>
      <p:ext uri="{BB962C8B-B14F-4D97-AF65-F5344CB8AC3E}">
        <p14:creationId xmlns:p14="http://schemas.microsoft.com/office/powerpoint/2010/main" val="13158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ço Reservado para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smtClean="0"/>
              <a:t>Clique para editar o título mestre</a:t>
            </a:r>
          </a:p>
        </p:txBody>
      </p:sp>
      <p:sp>
        <p:nvSpPr>
          <p:cNvPr id="1027" name="Espaço Reservado para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p>
        </p:txBody>
      </p:sp>
      <p:sp>
        <p:nvSpPr>
          <p:cNvPr id="4" name="Espaço Reservado para Data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3402A6B-2FF0-4705-B3DC-604D09392A3A}" type="datetimeFigureOut">
              <a:rPr lang="pt-BR" smtClean="0"/>
              <a:pPr>
                <a:defRPr/>
              </a:pPr>
              <a:t>10/08/2014</a:t>
            </a:fld>
            <a:endParaRPr lang="pt-BR" dirty="0"/>
          </a:p>
        </p:txBody>
      </p:sp>
      <p:sp>
        <p:nvSpPr>
          <p:cNvPr id="5" name="Espaço Reservado para Rodapé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dirty="0"/>
          </a:p>
        </p:txBody>
      </p:sp>
      <p:sp>
        <p:nvSpPr>
          <p:cNvPr id="6" name="Espaço Reservado para Número de Slide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E098FDB4-6A7A-4EFA-A46A-0C6C40BEB010}" type="slidenum">
              <a:rPr lang="pt-BR" smtClean="0"/>
              <a:pPr>
                <a:defRPr/>
              </a:pPr>
              <a:t>‹nº›</a:t>
            </a:fld>
            <a:endParaRPr lang="pt-BR" dirty="0"/>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0" r:id="rId7"/>
    <p:sldLayoutId id="2147483681" r:id="rId8"/>
    <p:sldLayoutId id="2147483682" r:id="rId9"/>
    <p:sldLayoutId id="2147483689" r:id="rId10"/>
    <p:sldLayoutId id="2147483690" r:id="rId11"/>
  </p:sldLayoutIdLst>
  <p:txStyles>
    <p:titleStyle>
      <a:lvl1pPr algn="l" rtl="0" eaLnBrk="1" fontAlgn="base" hangingPunct="1">
        <a:spcBef>
          <a:spcPct val="0"/>
        </a:spcBef>
        <a:spcAft>
          <a:spcPct val="0"/>
        </a:spcAft>
        <a:defRPr sz="4400" kern="12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p:titleStyle>
    <p:bodyStyle>
      <a:lvl1pPr marL="228600" indent="-228600" algn="l" rtl="0" eaLnBrk="1" fontAlgn="base" hangingPunct="1">
        <a:lnSpc>
          <a:spcPct val="90000"/>
        </a:lnSpc>
        <a:spcBef>
          <a:spcPct val="30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ct val="3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ct val="300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ct val="300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youtu.be/yyY_392Tn7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Y_ANN5A5WOA&amp;hd=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6.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cnx.org/content/m17524/latest/" TargetMode="External"/><Relationship Id="rId2" Type="http://schemas.openxmlformats.org/officeDocument/2006/relationships/hyperlink" Target="http://www.infoq.com/articles/brown-are-you-a-software-architect/"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msdn.microsoft.com/pt-br/library/gg490650.aspx" TargetMode="External"/><Relationship Id="rId4" Type="http://schemas.openxmlformats.org/officeDocument/2006/relationships/hyperlink" Target="http://www.infoq.com/br/news/2009/01/Architect-Qualiti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leandroribeirodasilva" TargetMode="External"/><Relationship Id="rId7" Type="http://schemas.openxmlformats.org/officeDocument/2006/relationships/image" Target="../media/image9.png"/><Relationship Id="rId2" Type="http://schemas.openxmlformats.org/officeDocument/2006/relationships/hyperlink" Target="http://www.leandroribeiro.com/"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github.com/leandroribeir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49.png"/><Relationship Id="rId7"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9"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mailto:fabiomargarito@live.com" TargetMode="External"/><Relationship Id="rId3" Type="http://schemas.openxmlformats.org/officeDocument/2006/relationships/hyperlink" Target="https://github.com/fabiomargarito/ExemplosCursoFundamentosEmArquiteturaDeSoftware" TargetMode="External"/><Relationship Id="rId7" Type="http://schemas.openxmlformats.org/officeDocument/2006/relationships/hyperlink" Target="http://www.mbcorp.com.b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roups.google.com/forum/?hl=pt#!forum/mbcorp-treinamentos-e-consultoria-em-arquitetura" TargetMode="External"/><Relationship Id="rId5" Type="http://schemas.openxmlformats.org/officeDocument/2006/relationships/hyperlink" Target="https://www.facebook.com/mbcorpholding" TargetMode="External"/><Relationship Id="rId4" Type="http://schemas.openxmlformats.org/officeDocument/2006/relationships/hyperlink" Target="http://www.scoop.it/u/fabio-barros-1" TargetMode="External"/><Relationship Id="rId9" Type="http://schemas.openxmlformats.org/officeDocument/2006/relationships/hyperlink" Target="mailto:fabiomargarito@gmail.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ww.youtube.com/watch?v=ewmY_88z2is&amp;feature=c4-overview&amp;list=UU3zPR1buq_WoAA396i5ion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9.png"/><Relationship Id="rId7" Type="http://schemas.openxmlformats.org/officeDocument/2006/relationships/diagramColors" Target="../diagrams/colors5.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18690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2336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magicalmaths.org/wp-content/uploads/2012/11/questions_answers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O que é arquitetura de software?</a:t>
            </a:r>
          </a:p>
        </p:txBody>
      </p:sp>
    </p:spTree>
    <p:extLst>
      <p:ext uri="{BB962C8B-B14F-4D97-AF65-F5344CB8AC3E}">
        <p14:creationId xmlns:p14="http://schemas.microsoft.com/office/powerpoint/2010/main" val="363760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5" name="Rectangle 3"/>
          <p:cNvSpPr>
            <a:spLocks noGrp="1" noChangeArrowheads="1"/>
          </p:cNvSpPr>
          <p:nvPr>
            <p:ph idx="1"/>
          </p:nvPr>
        </p:nvSpPr>
        <p:spPr>
          <a:xfrm>
            <a:off x="457200" y="1855788"/>
            <a:ext cx="6105525" cy="4525962"/>
          </a:xfrm>
        </p:spPr>
        <p:txBody>
          <a:bodyPr>
            <a:normAutofit/>
          </a:bodyPr>
          <a:lstStyle/>
          <a:p>
            <a:pPr marL="0" indent="0" algn="just" eaLnBrk="1" hangingPunct="1">
              <a:buFontTx/>
              <a:buNone/>
            </a:pPr>
            <a:r>
              <a:rPr lang="pt-BR" sz="2400" dirty="0" smtClean="0"/>
              <a:t>“Arquitetura é a </a:t>
            </a:r>
            <a:r>
              <a:rPr lang="pt-BR" sz="2400" b="1" dirty="0" smtClean="0">
                <a:solidFill>
                  <a:srgbClr val="0070C0"/>
                </a:solidFill>
              </a:rPr>
              <a:t>organização</a:t>
            </a:r>
            <a:r>
              <a:rPr lang="pt-BR" sz="2400" dirty="0" smtClean="0">
                <a:solidFill>
                  <a:srgbClr val="0070C0"/>
                </a:solidFill>
              </a:rPr>
              <a:t> </a:t>
            </a:r>
            <a:r>
              <a:rPr lang="pt-BR" sz="2400" dirty="0" smtClean="0"/>
              <a:t>fundamental de um sistema incorporada em seus </a:t>
            </a:r>
            <a:r>
              <a:rPr lang="pt-BR" sz="2400" b="1" dirty="0" smtClean="0">
                <a:solidFill>
                  <a:srgbClr val="0070C0"/>
                </a:solidFill>
              </a:rPr>
              <a:t>componentes</a:t>
            </a:r>
            <a:r>
              <a:rPr lang="pt-BR" sz="2400" dirty="0" smtClean="0"/>
              <a:t>, </a:t>
            </a:r>
            <a:r>
              <a:rPr lang="pt-BR" sz="2400" b="1" dirty="0" smtClean="0">
                <a:solidFill>
                  <a:srgbClr val="0070C0"/>
                </a:solidFill>
              </a:rPr>
              <a:t>relacionamentos</a:t>
            </a:r>
            <a:r>
              <a:rPr lang="pt-BR" sz="2400" dirty="0" smtClean="0">
                <a:solidFill>
                  <a:srgbClr val="0070C0"/>
                </a:solidFill>
              </a:rPr>
              <a:t> </a:t>
            </a:r>
            <a:r>
              <a:rPr lang="pt-BR" sz="2400" dirty="0" smtClean="0"/>
              <a:t>com o </a:t>
            </a:r>
            <a:r>
              <a:rPr lang="pt-BR" sz="2400" dirty="0" smtClean="0"/>
              <a:t>ambiente </a:t>
            </a:r>
            <a:r>
              <a:rPr lang="pt-BR" sz="2400" dirty="0" smtClean="0"/>
              <a:t>e os princípios que conduzem seu </a:t>
            </a:r>
            <a:r>
              <a:rPr lang="pt-BR" sz="2400" b="1" dirty="0" smtClean="0">
                <a:solidFill>
                  <a:srgbClr val="0070C0"/>
                </a:solidFill>
              </a:rPr>
              <a:t>design</a:t>
            </a:r>
            <a:r>
              <a:rPr lang="pt-BR" sz="2400" dirty="0" smtClean="0">
                <a:solidFill>
                  <a:srgbClr val="0070C0"/>
                </a:solidFill>
              </a:rPr>
              <a:t> </a:t>
            </a:r>
            <a:r>
              <a:rPr lang="pt-BR" sz="2400" dirty="0" smtClean="0"/>
              <a:t>e </a:t>
            </a:r>
            <a:r>
              <a:rPr lang="pt-BR" sz="2400" b="1" dirty="0" smtClean="0">
                <a:solidFill>
                  <a:srgbClr val="0070C0"/>
                </a:solidFill>
              </a:rPr>
              <a:t>evolução</a:t>
            </a:r>
            <a:r>
              <a:rPr lang="pt-BR" sz="2400" dirty="0" smtClean="0"/>
              <a:t>.” </a:t>
            </a:r>
          </a:p>
          <a:p>
            <a:pPr marL="0" indent="0" algn="r" eaLnBrk="1" hangingPunct="1">
              <a:buFontTx/>
              <a:buNone/>
            </a:pPr>
            <a:r>
              <a:rPr lang="pt-BR" dirty="0" smtClean="0"/>
              <a:t>[ISSO/IEEE 1471-2000]</a:t>
            </a:r>
          </a:p>
        </p:txBody>
      </p:sp>
      <p:pic>
        <p:nvPicPr>
          <p:cNvPr id="4" name="Imagem 3"/>
          <p:cNvPicPr>
            <a:picLocks noChangeAspect="1"/>
          </p:cNvPicPr>
          <p:nvPr/>
        </p:nvPicPr>
        <p:blipFill>
          <a:blip r:embed="rId3"/>
          <a:stretch>
            <a:fillRect/>
          </a:stretch>
        </p:blipFill>
        <p:spPr>
          <a:xfrm>
            <a:off x="7058025" y="1595764"/>
            <a:ext cx="5133975" cy="5046010"/>
          </a:xfrm>
          <a:prstGeom prst="rect">
            <a:avLst/>
          </a:prstGeom>
        </p:spPr>
      </p:pic>
    </p:spTree>
    <p:extLst>
      <p:ext uri="{BB962C8B-B14F-4D97-AF65-F5344CB8AC3E}">
        <p14:creationId xmlns:p14="http://schemas.microsoft.com/office/powerpoint/2010/main" val="69445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sp>
        <p:nvSpPr>
          <p:cNvPr id="6" name="Espaço Reservado para Conteúdo 2"/>
          <p:cNvSpPr>
            <a:spLocks noGrp="1"/>
          </p:cNvSpPr>
          <p:nvPr>
            <p:ph idx="1"/>
          </p:nvPr>
        </p:nvSpPr>
        <p:spPr>
          <a:xfrm>
            <a:off x="1979612" y="3141663"/>
            <a:ext cx="9469925" cy="1079500"/>
          </a:xfrm>
        </p:spPr>
        <p:txBody>
          <a:bodyPr>
            <a:normAutofit fontScale="92500" lnSpcReduction="10000"/>
          </a:bodyPr>
          <a:lstStyle/>
          <a:p>
            <a:pPr marL="0" indent="0" algn="just" eaLnBrk="1" hangingPunct="1">
              <a:buFontTx/>
              <a:buNone/>
            </a:pPr>
            <a:r>
              <a:rPr lang="pt-BR" sz="2400" dirty="0" smtClean="0"/>
              <a:t>Entendi!! Eu não sabia que eu já era um arquiteto. Sempre respeito boas </a:t>
            </a:r>
            <a:r>
              <a:rPr lang="pt-BR" sz="2400" dirty="0" smtClean="0"/>
              <a:t>práticas de arquitetura com soluções criativas</a:t>
            </a:r>
          </a:p>
        </p:txBody>
      </p:sp>
      <p:pic>
        <p:nvPicPr>
          <p:cNvPr id="7" name="Picture 2" descr="Especial Profissões - Arquite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11413"/>
            <a:ext cx="1895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911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6" name="Picture 2" descr="Window 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16" y="1520514"/>
            <a:ext cx="3385013" cy="2372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4" descr="Straight From the Store to the Gr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68" y="4184810"/>
            <a:ext cx="3383162" cy="2537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Imagem 7"/>
          <p:cNvPicPr>
            <a:picLocks noChangeAspect="1"/>
          </p:cNvPicPr>
          <p:nvPr/>
        </p:nvPicPr>
        <p:blipFill>
          <a:blip r:embed="rId5"/>
          <a:stretch>
            <a:fillRect/>
          </a:stretch>
        </p:blipFill>
        <p:spPr>
          <a:xfrm>
            <a:off x="6357600" y="1808546"/>
            <a:ext cx="3251162" cy="4337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4610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ARQUITETURA DE SOFTWARE</a:t>
            </a:r>
          </a:p>
        </p:txBody>
      </p:sp>
      <p:pic>
        <p:nvPicPr>
          <p:cNvPr id="3" name="Picture 2" descr="How About Let's Just not Change the Light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45" y="1577018"/>
            <a:ext cx="3528392" cy="2646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6" descr="http://2.bp.blogspot.com/-DaoCxdv9WtU/UY7QQBCUs3I/AAAAAAAAAmI/ZoRQUQMKoms/s1600/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085" y="1567054"/>
            <a:ext cx="3672408" cy="26428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descr="https://catracalivre.com.br/wp-content/uploads/2014/05/gamb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1853" y="4425957"/>
            <a:ext cx="4032448" cy="2282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Espaço Reservado para Conteúdo 2"/>
          <p:cNvSpPr>
            <a:spLocks noGrp="1"/>
          </p:cNvSpPr>
          <p:nvPr>
            <p:ph idx="1"/>
          </p:nvPr>
        </p:nvSpPr>
        <p:spPr>
          <a:xfrm>
            <a:off x="1682261" y="2883999"/>
            <a:ext cx="8478838" cy="1516062"/>
          </a:xfrm>
          <a:solidFill>
            <a:srgbClr val="FF0000"/>
          </a:solidFill>
        </p:spPr>
        <p:txBody>
          <a:bodyPr>
            <a:normAutofit fontScale="70000" lnSpcReduction="20000"/>
          </a:bodyPr>
          <a:lstStyle/>
          <a:p>
            <a:pPr marL="0" indent="0" algn="ctr" eaLnBrk="1" hangingPunct="1">
              <a:buFontTx/>
              <a:buNone/>
            </a:pPr>
            <a:r>
              <a:rPr lang="pt-BR" sz="9600" b="1" dirty="0" smtClean="0">
                <a:solidFill>
                  <a:schemeClr val="bg1"/>
                </a:solidFill>
              </a:rPr>
              <a:t>#</a:t>
            </a:r>
            <a:r>
              <a:rPr lang="pt-BR" sz="9600" b="1" dirty="0" err="1" smtClean="0">
                <a:solidFill>
                  <a:schemeClr val="bg1"/>
                </a:solidFill>
              </a:rPr>
              <a:t>SóQueNão</a:t>
            </a:r>
            <a:endParaRPr lang="pt-BR" sz="9600" b="1" dirty="0" smtClean="0">
              <a:solidFill>
                <a:schemeClr val="bg1"/>
              </a:solidFill>
            </a:endParaRPr>
          </a:p>
        </p:txBody>
      </p:sp>
    </p:spTree>
    <p:extLst>
      <p:ext uri="{BB962C8B-B14F-4D97-AF65-F5344CB8AC3E}">
        <p14:creationId xmlns:p14="http://schemas.microsoft.com/office/powerpoint/2010/main" val="1318251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1000" fill="hold"/>
                                        <p:tgtEl>
                                          <p:spTgt spid="6">
                                            <p:bg/>
                                          </p:spTgt>
                                        </p:tgtEl>
                                        <p:attrNameLst>
                                          <p:attrName>ppt_w</p:attrName>
                                        </p:attrNameLst>
                                      </p:cBhvr>
                                      <p:tavLst>
                                        <p:tav tm="0">
                                          <p:val>
                                            <p:fltVal val="0"/>
                                          </p:val>
                                        </p:tav>
                                        <p:tav tm="100000">
                                          <p:val>
                                            <p:strVal val="#ppt_w"/>
                                          </p:val>
                                        </p:tav>
                                      </p:tavLst>
                                    </p:anim>
                                    <p:anim calcmode="lin" valueType="num">
                                      <p:cBhvr>
                                        <p:cTn id="8" dur="1000" fill="hold"/>
                                        <p:tgtEl>
                                          <p:spTgt spid="6">
                                            <p:bg/>
                                          </p:spTgt>
                                        </p:tgtEl>
                                        <p:attrNameLst>
                                          <p:attrName>ppt_h</p:attrName>
                                        </p:attrNameLst>
                                      </p:cBhvr>
                                      <p:tavLst>
                                        <p:tav tm="0">
                                          <p:val>
                                            <p:fltVal val="0"/>
                                          </p:val>
                                        </p:tav>
                                        <p:tav tm="100000">
                                          <p:val>
                                            <p:strVal val="#ppt_h"/>
                                          </p:val>
                                        </p:tav>
                                      </p:tavLst>
                                    </p:anim>
                                    <p:anim calcmode="lin" valueType="num">
                                      <p:cBhvr>
                                        <p:cTn id="9" dur="1000" fill="hold"/>
                                        <p:tgtEl>
                                          <p:spTgt spid="6">
                                            <p:bg/>
                                          </p:spTgt>
                                        </p:tgtEl>
                                        <p:attrNameLst>
                                          <p:attrName>style.rotation</p:attrName>
                                        </p:attrNameLst>
                                      </p:cBhvr>
                                      <p:tavLst>
                                        <p:tav tm="0">
                                          <p:val>
                                            <p:fltVal val="90"/>
                                          </p:val>
                                        </p:tav>
                                        <p:tav tm="100000">
                                          <p:val>
                                            <p:fltVal val="0"/>
                                          </p:val>
                                        </p:tav>
                                      </p:tavLst>
                                    </p:anim>
                                    <p:animEffect transition="in" filter="fade">
                                      <p:cBhvr>
                                        <p:cTn id="10" dur="10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ARQUITETO DE SOFTWARE</a:t>
            </a:r>
          </a:p>
        </p:txBody>
      </p:sp>
      <p:sp>
        <p:nvSpPr>
          <p:cNvPr id="7" name="Rectangle 3"/>
          <p:cNvSpPr>
            <a:spLocks noGrp="1" noChangeArrowheads="1"/>
          </p:cNvSpPr>
          <p:nvPr>
            <p:ph idx="1"/>
          </p:nvPr>
        </p:nvSpPr>
        <p:spPr>
          <a:xfrm>
            <a:off x="211014" y="4542448"/>
            <a:ext cx="11598031" cy="1098550"/>
          </a:xfrm>
        </p:spPr>
        <p:txBody>
          <a:bodyPr>
            <a:normAutofit fontScale="25000" lnSpcReduction="20000"/>
          </a:bodyPr>
          <a:lstStyle/>
          <a:p>
            <a:pPr marL="0" indent="0" algn="just" eaLnBrk="1" hangingPunct="1">
              <a:buFontTx/>
              <a:buNone/>
            </a:pPr>
            <a:r>
              <a:rPr lang="pt-BR" sz="9600" dirty="0" smtClean="0"/>
              <a:t>“Um </a:t>
            </a:r>
            <a:r>
              <a:rPr lang="pt-BR" sz="9600" b="1" dirty="0" smtClean="0">
                <a:solidFill>
                  <a:srgbClr val="0070C0"/>
                </a:solidFill>
              </a:rPr>
              <a:t>especialista</a:t>
            </a:r>
            <a:r>
              <a:rPr lang="pt-BR" sz="9600" dirty="0" smtClean="0">
                <a:solidFill>
                  <a:srgbClr val="0070C0"/>
                </a:solidFill>
              </a:rPr>
              <a:t> </a:t>
            </a:r>
            <a:r>
              <a:rPr lang="pt-BR" sz="9600" dirty="0" smtClean="0"/>
              <a:t>em soluções técnicas para o desenvolvimento que possui uma visão </a:t>
            </a:r>
            <a:r>
              <a:rPr lang="pt-BR" sz="9600" b="1" dirty="0" smtClean="0">
                <a:solidFill>
                  <a:srgbClr val="0070C0"/>
                </a:solidFill>
              </a:rPr>
              <a:t>madura</a:t>
            </a:r>
            <a:r>
              <a:rPr lang="pt-BR" sz="9600" dirty="0" smtClean="0">
                <a:solidFill>
                  <a:srgbClr val="0070C0"/>
                </a:solidFill>
              </a:rPr>
              <a:t> </a:t>
            </a:r>
            <a:r>
              <a:rPr lang="pt-BR" sz="9600" dirty="0" smtClean="0"/>
              <a:t>e </a:t>
            </a:r>
            <a:r>
              <a:rPr lang="pt-BR" sz="9600" b="1" dirty="0" smtClean="0">
                <a:solidFill>
                  <a:srgbClr val="0070C0"/>
                </a:solidFill>
              </a:rPr>
              <a:t>aguçada</a:t>
            </a:r>
            <a:r>
              <a:rPr lang="pt-BR" sz="9600" dirty="0" smtClean="0"/>
              <a:t>” (Braga, 2007)</a:t>
            </a:r>
          </a:p>
          <a:p>
            <a:pPr marL="0" indent="0" eaLnBrk="1" hangingPunct="1">
              <a:buFontTx/>
              <a:buNone/>
            </a:pPr>
            <a:endParaRPr lang="pt-BR" dirty="0" smtClean="0"/>
          </a:p>
        </p:txBody>
      </p:sp>
      <p:pic>
        <p:nvPicPr>
          <p:cNvPr id="5" name="Picture 4" descr="https://c2.staticflickr.com/8/7282/8727816489_e1de74088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05" y="1684728"/>
            <a:ext cx="4762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487005" y="3804651"/>
            <a:ext cx="4572000" cy="261937"/>
          </a:xfrm>
          <a:prstGeom prst="rect">
            <a:avLst/>
          </a:prstGeom>
        </p:spPr>
        <p:txBody>
          <a:bodyPr>
            <a:spAutoFit/>
          </a:bodyPr>
          <a:lstStyle/>
          <a:p>
            <a:pPr algn="just" eaLnBrk="1" hangingPunct="1">
              <a:defRPr/>
            </a:pPr>
            <a:r>
              <a:rPr lang="pt-BR" sz="1050" dirty="0" err="1"/>
              <a:t>Ref</a:t>
            </a:r>
            <a:r>
              <a:rPr lang="pt-BR" sz="1050" dirty="0"/>
              <a:t>: https://c2.staticflickr.com/8/7282/8727816489_e1de74088a.jpg</a:t>
            </a:r>
          </a:p>
        </p:txBody>
      </p:sp>
    </p:spTree>
    <p:extLst>
      <p:ext uri="{BB962C8B-B14F-4D97-AF65-F5344CB8AC3E}">
        <p14:creationId xmlns:p14="http://schemas.microsoft.com/office/powerpoint/2010/main" val="3181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de cantos arredondados 12"/>
          <p:cNvSpPr/>
          <p:nvPr/>
        </p:nvSpPr>
        <p:spPr>
          <a:xfrm>
            <a:off x="1609724" y="3173010"/>
            <a:ext cx="8161148" cy="172512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38" name="Título 1"/>
          <p:cNvSpPr>
            <a:spLocks noGrp="1"/>
          </p:cNvSpPr>
          <p:nvPr>
            <p:ph type="title"/>
          </p:nvPr>
        </p:nvSpPr>
        <p:spPr/>
        <p:txBody>
          <a:bodyPr/>
          <a:lstStyle/>
          <a:p>
            <a:pPr>
              <a:buSzPct val="100000"/>
            </a:pPr>
            <a:r>
              <a:rPr lang="pt-BR" b="1" dirty="0" smtClean="0"/>
              <a:t>Por que precisamos?</a:t>
            </a:r>
          </a:p>
        </p:txBody>
      </p:sp>
      <p:sp>
        <p:nvSpPr>
          <p:cNvPr id="9" name="Rectangle 3"/>
          <p:cNvSpPr txBox="1">
            <a:spLocks noChangeArrowheads="1"/>
          </p:cNvSpPr>
          <p:nvPr/>
        </p:nvSpPr>
        <p:spPr bwMode="auto">
          <a:xfrm>
            <a:off x="1735730" y="3543900"/>
            <a:ext cx="8229600" cy="130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3"/>
              </a:rPr>
              <a:t>http://youtu.be/yyY_392Tn7Q</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pt-BR" sz="2200" b="0" i="0" u="none" strike="noStrike" kern="0" cap="none" spc="0" normalizeH="0" baseline="0" noProof="0" dirty="0" smtClean="0">
                <a:ln>
                  <a:noFill/>
                </a:ln>
                <a:solidFill>
                  <a:srgbClr val="000000"/>
                </a:solidFill>
                <a:effectLst/>
                <a:uLnTx/>
                <a:uFillTx/>
                <a:latin typeface="Arial"/>
                <a:cs typeface="Arial"/>
                <a:hlinkClick r:id="rId4"/>
              </a:rPr>
              <a:t>http://www.youtube.com/watch?v=Y_ANN5A5WOA&amp;hd=1</a:t>
            </a: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2200" b="0" i="0" u="none" strike="noStrike" kern="0" cap="none" spc="0" normalizeH="0" baseline="0" noProof="0" dirty="0" smtClean="0">
              <a:ln>
                <a:noFill/>
              </a:ln>
              <a:solidFill>
                <a:srgbClr val="000000"/>
              </a:solidFill>
              <a:effectLst/>
              <a:uLnTx/>
              <a:uFillTx/>
              <a:latin typeface="Arial"/>
              <a:cs typeface="Arial"/>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pt-BR" sz="3200" b="0" i="0" u="none" strike="noStrike" kern="0" cap="none" spc="0" normalizeH="0" baseline="0" noProof="0" dirty="0" smtClean="0">
              <a:ln>
                <a:noFill/>
              </a:ln>
              <a:solidFill>
                <a:srgbClr val="000000"/>
              </a:solidFill>
              <a:effectLst/>
              <a:uLnTx/>
              <a:uFillTx/>
              <a:latin typeface="Arial"/>
              <a:cs typeface="Arial"/>
            </a:endParaRPr>
          </a:p>
        </p:txBody>
      </p:sp>
      <p:pic>
        <p:nvPicPr>
          <p:cNvPr id="10" name="Picture 12" descr="http://www.pop-ce.rnp.br/site/wp-content/uploads/2012/03/Vista-2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2724" y="231181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2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Por que precisamos?</a:t>
            </a:r>
          </a:p>
        </p:txBody>
      </p:sp>
      <p:pic>
        <p:nvPicPr>
          <p:cNvPr id="6146" name="Picture 2" descr="http://i.msdn.microsoft.com/dynimg/IC455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1686388"/>
            <a:ext cx="6135688" cy="4659771"/>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7061200" y="2407955"/>
            <a:ext cx="5121469" cy="2998679"/>
          </a:xfrm>
          <a:prstGeom prst="rect">
            <a:avLst/>
          </a:prstGeom>
          <a:solidFill>
            <a:srgbClr val="00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2800" dirty="0" smtClean="0"/>
              <a:t>Usuários mais exigentes</a:t>
            </a:r>
          </a:p>
          <a:p>
            <a:r>
              <a:rPr lang="pt-BR" sz="2800" dirty="0" smtClean="0"/>
              <a:t>Cenários Complexos</a:t>
            </a:r>
          </a:p>
          <a:p>
            <a:r>
              <a:rPr lang="pt-BR" sz="2800" i="1" dirty="0" smtClean="0"/>
              <a:t>Time </a:t>
            </a:r>
            <a:r>
              <a:rPr lang="pt-BR" sz="2800" i="1" dirty="0" err="1" smtClean="0"/>
              <a:t>to</a:t>
            </a:r>
            <a:r>
              <a:rPr lang="pt-BR" sz="2800" i="1" dirty="0" smtClean="0"/>
              <a:t> Market</a:t>
            </a:r>
          </a:p>
          <a:p>
            <a:r>
              <a:rPr lang="pt-BR" sz="2800" dirty="0" smtClean="0"/>
              <a:t>Custos</a:t>
            </a:r>
          </a:p>
          <a:p>
            <a:r>
              <a:rPr lang="pt-BR" sz="2800" dirty="0" smtClean="0"/>
              <a:t>TI Estratégica e Competitiva</a:t>
            </a:r>
            <a:endParaRPr lang="pt-BR" sz="2800" dirty="0"/>
          </a:p>
        </p:txBody>
      </p:sp>
      <p:sp>
        <p:nvSpPr>
          <p:cNvPr id="12" name="Rectangle 3"/>
          <p:cNvSpPr txBox="1">
            <a:spLocks noChangeArrowheads="1"/>
          </p:cNvSpPr>
          <p:nvPr/>
        </p:nvSpPr>
        <p:spPr bwMode="auto">
          <a:xfrm>
            <a:off x="2908300" y="6346159"/>
            <a:ext cx="3683000" cy="25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600" dirty="0" err="1"/>
              <a:t>Referência:http</a:t>
            </a:r>
            <a:r>
              <a:rPr lang="pt-BR" sz="3600" dirty="0"/>
              <a:t>://msdn.microsoft.com/</a:t>
            </a:r>
            <a:r>
              <a:rPr lang="pt-BR" sz="3600" dirty="0" err="1"/>
              <a:t>pt-br</a:t>
            </a:r>
            <a:r>
              <a:rPr lang="pt-BR" sz="3600" dirty="0"/>
              <a:t>/</a:t>
            </a:r>
            <a:r>
              <a:rPr lang="pt-BR" sz="3600" dirty="0" err="1"/>
              <a:t>library</a:t>
            </a:r>
            <a:r>
              <a:rPr lang="pt-BR" sz="3600" dirty="0"/>
              <a:t>/gg490650.aspx</a:t>
            </a:r>
            <a:endParaRPr lang="pt-BR" sz="3600" dirty="0" smtClean="0"/>
          </a:p>
          <a:p>
            <a:pPr>
              <a:buFontTx/>
              <a:buNone/>
            </a:pPr>
            <a:endParaRPr lang="pt-BR" dirty="0" smtClean="0"/>
          </a:p>
        </p:txBody>
      </p:sp>
    </p:spTree>
    <p:extLst>
      <p:ext uri="{BB962C8B-B14F-4D97-AF65-F5344CB8AC3E}">
        <p14:creationId xmlns:p14="http://schemas.microsoft.com/office/powerpoint/2010/main" val="58523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pPr>
              <a:buSzPct val="100000"/>
            </a:pPr>
            <a:r>
              <a:rPr lang="pt-BR" b="1" dirty="0" smtClean="0"/>
              <a:t>Tipos de Arquitetos</a:t>
            </a:r>
            <a:endParaRPr lang="pt-BR" b="1" dirty="0" smtClean="0"/>
          </a:p>
        </p:txBody>
      </p:sp>
      <p:pic>
        <p:nvPicPr>
          <p:cNvPr id="6" name="Picture 2" descr="http://www.fazfacil.com.br/wp-content/uploads/2012/06/ref_hid_instalacao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496" y="2164862"/>
            <a:ext cx="223202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s3.amazonaws.com/magoo/ABAAAfOhsAF-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108" y="2020400"/>
            <a:ext cx="1836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tângulo 2"/>
          <p:cNvSpPr>
            <a:spLocks noChangeArrowheads="1"/>
          </p:cNvSpPr>
          <p:nvPr/>
        </p:nvSpPr>
        <p:spPr bwMode="auto">
          <a:xfrm>
            <a:off x="8281133" y="5033475"/>
            <a:ext cx="19446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Ref.:http://www.ebah.com.br/content/ABAAAfOhsAF/projeto-eletrico-eletrotecnica</a:t>
            </a:r>
          </a:p>
        </p:txBody>
      </p:sp>
      <p:sp>
        <p:nvSpPr>
          <p:cNvPr id="10" name="Retângulo 3"/>
          <p:cNvSpPr>
            <a:spLocks noChangeArrowheads="1"/>
          </p:cNvSpPr>
          <p:nvPr/>
        </p:nvSpPr>
        <p:spPr bwMode="auto">
          <a:xfrm>
            <a:off x="1788258" y="3993662"/>
            <a:ext cx="2070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google.com.br/imgres?imgurl=&amp;imgrefurl=http%3A%2F%2Fwww.fazfacil.com.br%2Freforma-construcao%2Finstalacao-hidraulica-como-faz%2F&amp;h=0&amp;w=0&amp;tbnid=dwDG8MfphRbyDM&amp;zoom=1&amp;tbnh=193&amp;tbnw=261&amp;docid=yT69NXvHnd6TEM&amp;tbm=isch&amp;client=firefox-a&amp;ei=_VfUU8jOL6nE8AGT3YGoAg&amp;ved=0CAIQsCUoAA</a:t>
            </a:r>
          </a:p>
        </p:txBody>
      </p:sp>
      <p:pic>
        <p:nvPicPr>
          <p:cNvPr id="11" name="Picture 6" descr="http://www.moomaa.arq.br/fam_planta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4946" y="5066812"/>
            <a:ext cx="2713037"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tângulo 4"/>
          <p:cNvSpPr>
            <a:spLocks noChangeArrowheads="1"/>
          </p:cNvSpPr>
          <p:nvPr/>
        </p:nvSpPr>
        <p:spPr bwMode="auto">
          <a:xfrm>
            <a:off x="5147408" y="6571762"/>
            <a:ext cx="200342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Ref.:http://www.moomaa.arq.br/fam.htm</a:t>
            </a:r>
          </a:p>
        </p:txBody>
      </p:sp>
      <p:pic>
        <p:nvPicPr>
          <p:cNvPr id="14" name="Picture 8" descr="http://www.desideratto.com/wp-content/uploads/casa-contemporanea-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4411" y="1660062"/>
            <a:ext cx="2028793" cy="2866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etângulo 6"/>
          <p:cNvSpPr>
            <a:spLocks noChangeArrowheads="1"/>
          </p:cNvSpPr>
          <p:nvPr/>
        </p:nvSpPr>
        <p:spPr bwMode="auto">
          <a:xfrm>
            <a:off x="4842608" y="4587387"/>
            <a:ext cx="1955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5"/>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5"/>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5"/>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5"/>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5"/>
              </a:buBlip>
              <a:defRPr i="1">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pt-BR" sz="600"/>
              <a:t>Ref.: http://www.desideratto.com/arquitetura/casa-contemporanea/</a:t>
            </a:r>
          </a:p>
        </p:txBody>
      </p:sp>
      <p:sp>
        <p:nvSpPr>
          <p:cNvPr id="16" name="Seta para a direita 15"/>
          <p:cNvSpPr/>
          <p:nvPr/>
        </p:nvSpPr>
        <p:spPr>
          <a:xfrm rot="10800000">
            <a:off x="4169508" y="3049100"/>
            <a:ext cx="287338"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7" name="Seta para a direita 16"/>
          <p:cNvSpPr/>
          <p:nvPr/>
        </p:nvSpPr>
        <p:spPr>
          <a:xfrm>
            <a:off x="7201633" y="3071325"/>
            <a:ext cx="287338" cy="287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8" name="Seta para a direita 17"/>
          <p:cNvSpPr/>
          <p:nvPr/>
        </p:nvSpPr>
        <p:spPr>
          <a:xfrm rot="5400000">
            <a:off x="5708590" y="4864406"/>
            <a:ext cx="287337"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Tree>
    <p:extLst>
      <p:ext uri="{BB962C8B-B14F-4D97-AF65-F5344CB8AC3E}">
        <p14:creationId xmlns:p14="http://schemas.microsoft.com/office/powerpoint/2010/main" val="220071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838200" y="2401888"/>
            <a:ext cx="4508500" cy="2187575"/>
          </a:xfrm>
        </p:spPr>
        <p:txBody>
          <a:bodyPr/>
          <a:lstStyle/>
          <a:p>
            <a:pPr>
              <a:buSzPct val="100000"/>
            </a:pPr>
            <a:r>
              <a:rPr lang="pt-BR" b="1" dirty="0" smtClean="0"/>
              <a:t>MÓDULO 1</a:t>
            </a:r>
          </a:p>
        </p:txBody>
      </p:sp>
      <p:sp>
        <p:nvSpPr>
          <p:cNvPr id="3" name="Espaço Reservado para Texto 2"/>
          <p:cNvSpPr>
            <a:spLocks noGrp="1"/>
          </p:cNvSpPr>
          <p:nvPr>
            <p:ph type="body" idx="1"/>
          </p:nvPr>
        </p:nvSpPr>
        <p:spPr>
          <a:xfrm>
            <a:off x="6027738" y="2217540"/>
            <a:ext cx="5859462" cy="2827734"/>
          </a:xfrm>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
        <p:nvSpPr>
          <p:cNvPr id="7" name="Título 1"/>
          <p:cNvSpPr txBox="1">
            <a:spLocks/>
          </p:cNvSpPr>
          <p:nvPr/>
        </p:nvSpPr>
        <p:spPr bwMode="auto">
          <a:xfrm>
            <a:off x="604838" y="0"/>
            <a:ext cx="10748962"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eaLnBrk="1" hangingPunct="1">
              <a:buSzPct val="100000"/>
              <a:defRPr sz="3600">
                <a:solidFill>
                  <a:srgbClr val="FFFFFF"/>
                </a:solidFill>
                <a:latin typeface="+mj-lt"/>
                <a:ea typeface="+mj-ea"/>
                <a:cs typeface="+mj-cs"/>
              </a:defRPr>
            </a:lvl1pPr>
            <a:lvl2pPr eaLnBrk="1" hangingPunct="1">
              <a:defRPr sz="4400">
                <a:latin typeface="Segoe UI Light" pitchFamily="34" charset="0"/>
              </a:defRPr>
            </a:lvl2pPr>
            <a:lvl3pPr eaLnBrk="1" hangingPunct="1">
              <a:defRPr sz="4400">
                <a:latin typeface="Segoe UI Light" pitchFamily="34" charset="0"/>
              </a:defRPr>
            </a:lvl3pPr>
            <a:lvl4pPr eaLnBrk="1" hangingPunct="1">
              <a:defRPr sz="4400">
                <a:latin typeface="Segoe UI Light" pitchFamily="34" charset="0"/>
              </a:defRPr>
            </a:lvl4pPr>
            <a:lvl5pPr eaLnBrk="1" hangingPunct="1">
              <a:defRPr sz="4400">
                <a:latin typeface="Segoe UI Light" pitchFamily="34" charset="0"/>
              </a:defRPr>
            </a:lvl5pPr>
            <a:lvl6pPr marL="457200" fontAlgn="base">
              <a:spcBef>
                <a:spcPct val="0"/>
              </a:spcBef>
              <a:spcAft>
                <a:spcPct val="0"/>
              </a:spcAft>
              <a:defRPr sz="4400">
                <a:latin typeface="Segoe UI Light" pitchFamily="34" charset="0"/>
              </a:defRPr>
            </a:lvl6pPr>
            <a:lvl7pPr marL="914400" fontAlgn="base">
              <a:spcBef>
                <a:spcPct val="0"/>
              </a:spcBef>
              <a:spcAft>
                <a:spcPct val="0"/>
              </a:spcAft>
              <a:defRPr sz="4400">
                <a:latin typeface="Segoe UI Light" pitchFamily="34" charset="0"/>
              </a:defRPr>
            </a:lvl7pPr>
            <a:lvl8pPr marL="1371600" fontAlgn="base">
              <a:spcBef>
                <a:spcPct val="0"/>
              </a:spcBef>
              <a:spcAft>
                <a:spcPct val="0"/>
              </a:spcAft>
              <a:defRPr sz="4400">
                <a:latin typeface="Segoe UI Light" pitchFamily="34" charset="0"/>
              </a:defRPr>
            </a:lvl8pPr>
            <a:lvl9pPr marL="1828800" fontAlgn="base">
              <a:spcBef>
                <a:spcPct val="0"/>
              </a:spcBef>
              <a:spcAft>
                <a:spcPct val="0"/>
              </a:spcAft>
              <a:defRPr sz="4400">
                <a:latin typeface="Segoe UI Light" pitchFamily="34" charset="0"/>
              </a:defRPr>
            </a:lvl9pPr>
          </a:lstStyle>
          <a:p>
            <a:r>
              <a:rPr lang="pt-BR" dirty="0"/>
              <a:t>O Curso </a:t>
            </a:r>
            <a:r>
              <a:rPr lang="pt-BR" dirty="0">
                <a:sym typeface="Wingdings" panose="05000000000000000000" pitchFamily="2" charset="2"/>
              </a:rPr>
              <a:t> </a:t>
            </a:r>
            <a:r>
              <a:rPr lang="pt-BR" dirty="0" smtClean="0">
                <a:sym typeface="Wingdings" panose="05000000000000000000" pitchFamily="2" charset="2"/>
              </a:rPr>
              <a:t>Agenda</a:t>
            </a:r>
            <a:endParaRPr lang="pt-B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3" name="Picture 2" descr="Cc505968.jour15_ArchitectRoles_Fig01(en-us,MSDN.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706" y="1779373"/>
            <a:ext cx="4264821" cy="481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9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3" name="Diagrama 2"/>
          <p:cNvGraphicFramePr/>
          <p:nvPr>
            <p:extLst>
              <p:ext uri="{D42A27DB-BD31-4B8C-83A1-F6EECF244321}">
                <p14:modId xmlns:p14="http://schemas.microsoft.com/office/powerpoint/2010/main" val="2507266890"/>
              </p:ext>
            </p:extLst>
          </p:nvPr>
        </p:nvGraphicFramePr>
        <p:xfrm>
          <a:off x="4742155" y="1906460"/>
          <a:ext cx="523190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http://cdn1.iconfinder.com/data/icons/SHINE7/general/400/administ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2"/>
          <p:cNvSpPr txBox="1">
            <a:spLocks noChangeArrowheads="1"/>
          </p:cNvSpPr>
          <p:nvPr/>
        </p:nvSpPr>
        <p:spPr bwMode="auto">
          <a:xfrm>
            <a:off x="1071952" y="5657078"/>
            <a:ext cx="28749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a:t>Enterprise Architect</a:t>
            </a:r>
          </a:p>
        </p:txBody>
      </p:sp>
    </p:spTree>
    <p:extLst>
      <p:ext uri="{BB962C8B-B14F-4D97-AF65-F5344CB8AC3E}">
        <p14:creationId xmlns:p14="http://schemas.microsoft.com/office/powerpoint/2010/main" val="79736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7" name="Picture 2" descr="http://www.ibm.com/developerworks/ilog/brms/wp-content/uploads/2008/11/zach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05" y="1799371"/>
            <a:ext cx="734377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82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855636231"/>
              </p:ext>
            </p:extLst>
          </p:nvPr>
        </p:nvGraphicFramePr>
        <p:xfrm>
          <a:off x="4735702" y="1881403"/>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aixaDeTexto 2"/>
          <p:cNvSpPr txBox="1">
            <a:spLocks noChangeArrowheads="1"/>
          </p:cNvSpPr>
          <p:nvPr/>
        </p:nvSpPr>
        <p:spPr bwMode="auto">
          <a:xfrm>
            <a:off x="1071952" y="5657078"/>
            <a:ext cx="2734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Business </a:t>
            </a:r>
            <a:r>
              <a:rPr lang="pt-BR" sz="2200" b="1" dirty="0"/>
              <a:t>Architect</a:t>
            </a:r>
          </a:p>
        </p:txBody>
      </p:sp>
    </p:spTree>
    <p:extLst>
      <p:ext uri="{BB962C8B-B14F-4D97-AF65-F5344CB8AC3E}">
        <p14:creationId xmlns:p14="http://schemas.microsoft.com/office/powerpoint/2010/main" val="30685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2" descr="http://1.bp.blogspot.com/-ms1R4NfJTtE/Tf0uQcjK0II/AAAAAAAAAJY/QFp5OZJtp8Q/s1600/poster_bpmn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123" y="1619617"/>
            <a:ext cx="70119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206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3221655462"/>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098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err="1"/>
              <a:t>Solution</a:t>
            </a:r>
            <a:r>
              <a:rPr lang="pt-BR" sz="2200" b="1" dirty="0"/>
              <a:t> Architect</a:t>
            </a:r>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56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6" name="Picture 2" descr="http://www.statanalytics.com/images/solution-architecture-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80" y="1746372"/>
            <a:ext cx="747712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398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graphicFrame>
        <p:nvGraphicFramePr>
          <p:cNvPr id="7" name="Diagrama 6"/>
          <p:cNvGraphicFramePr/>
          <p:nvPr>
            <p:extLst>
              <p:ext uri="{D42A27DB-BD31-4B8C-83A1-F6EECF244321}">
                <p14:modId xmlns:p14="http://schemas.microsoft.com/office/powerpoint/2010/main" val="2258785317"/>
              </p:ext>
            </p:extLst>
          </p:nvPr>
        </p:nvGraphicFramePr>
        <p:xfrm>
          <a:off x="4725679" y="1865848"/>
          <a:ext cx="52319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aixaDeTexto 2"/>
          <p:cNvSpPr txBox="1">
            <a:spLocks noChangeArrowheads="1"/>
          </p:cNvSpPr>
          <p:nvPr/>
        </p:nvSpPr>
        <p:spPr bwMode="auto">
          <a:xfrm>
            <a:off x="1173464" y="5665315"/>
            <a:ext cx="26700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sz="2200" b="1" dirty="0" smtClean="0"/>
              <a:t>Software Architect</a:t>
            </a:r>
            <a:endParaRPr lang="pt-BR" sz="2200" b="1" dirty="0"/>
          </a:p>
        </p:txBody>
      </p:sp>
      <p:pic>
        <p:nvPicPr>
          <p:cNvPr id="10" name="Picture 2" descr="http://cdn1.iconfinder.com/data/icons/SHINE7/general/400/administrat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434" y="1996281"/>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8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de Arquitetos</a:t>
            </a:r>
            <a:endParaRPr lang="pt-BR" dirty="0"/>
          </a:p>
        </p:txBody>
      </p:sp>
      <p:pic>
        <p:nvPicPr>
          <p:cNvPr id="4" name="Picture 4" descr="http://videos.web-03.net/REVISTAS/net/imagens/102/2/image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90" y="2427898"/>
            <a:ext cx="48672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056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Mitos</a:t>
            </a:r>
            <a:endParaRPr lang="pt-BR" dirty="0"/>
          </a:p>
        </p:txBody>
      </p:sp>
      <p:sp>
        <p:nvSpPr>
          <p:cNvPr id="3"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“Arquiteto é um desenvolvedor </a:t>
            </a:r>
            <a:r>
              <a:rPr lang="pt-BR" sz="3600" dirty="0" err="1" smtClean="0"/>
              <a:t>senior</a:t>
            </a:r>
            <a:r>
              <a:rPr lang="pt-BR" sz="3600" dirty="0" smtClean="0"/>
              <a:t>”</a:t>
            </a:r>
          </a:p>
          <a:p>
            <a:pPr marL="0" indent="0" eaLnBrk="1" hangingPunct="1">
              <a:buFontTx/>
              <a:buNone/>
            </a:pPr>
            <a:endParaRPr lang="pt-BR" dirty="0" smtClean="0"/>
          </a:p>
        </p:txBody>
      </p:sp>
      <p:pic>
        <p:nvPicPr>
          <p:cNvPr id="4" name="Picture 2" descr="https://encrypted-tbn3.google.com/images?q=tbn:ANd9GcTmCRXapUFdxVi6zhkERHy8XvXWAoX59K8Jgt2XBA9nQX8oApZ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457" y="1360807"/>
            <a:ext cx="1399592" cy="145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4057723" y="3431185"/>
            <a:ext cx="5262466" cy="9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“Arquiteto trabalha sozinho”</a:t>
            </a:r>
          </a:p>
          <a:p>
            <a:pPr>
              <a:buFontTx/>
              <a:buNone/>
            </a:pPr>
            <a:endParaRPr lang="pt-BR" dirty="0" smtClean="0"/>
          </a:p>
        </p:txBody>
      </p:sp>
      <p:pic>
        <p:nvPicPr>
          <p:cNvPr id="7" name="Picture 2" descr="https://encrypted-tbn3.google.com/images?q=tbn:ANd9GcQq0myKRJNCv8SdsVuIF2gUlC3Vvc8y8mBk-ulBLVKa6uLUycCb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584" y="3090782"/>
            <a:ext cx="1405139" cy="13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697739" y="5018863"/>
            <a:ext cx="9108733" cy="171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buFontTx/>
              <a:buNone/>
            </a:pPr>
            <a:r>
              <a:rPr lang="pt-BR" sz="3600" dirty="0" smtClean="0"/>
              <a:t>“Conhecendo técnicas de arquitetura, me torno um arquiteto”</a:t>
            </a:r>
          </a:p>
          <a:p>
            <a:pPr>
              <a:buFontTx/>
              <a:buNone/>
            </a:pPr>
            <a:endParaRPr lang="pt-BR" dirty="0" smtClean="0"/>
          </a:p>
        </p:txBody>
      </p:sp>
      <p:pic>
        <p:nvPicPr>
          <p:cNvPr id="9" name="Picture 4" descr="https://encrypted-tbn3.google.com/images?q=tbn:ANd9GcQvsNFMwEu8ZjDeTDkzJ1gSJ97vgC_JVIHn87ZJ4d8s6qfdVJzKa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5650" y="4506183"/>
            <a:ext cx="1386102" cy="171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2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–Fábio Margarito Martins de Barros</a:t>
            </a:r>
            <a:endParaRPr lang="pt-BR"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103458"/>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F:\Users\Giovanni\Documents\Dot Net Architects\Logo\logo_.netarchicts_INTERNE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12" y="6103458"/>
            <a:ext cx="31242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388" y="5990543"/>
            <a:ext cx="24669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m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84759" y="2516765"/>
            <a:ext cx="2646362"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Espaço Reservado para Conteúdo 2"/>
          <p:cNvSpPr txBox="1">
            <a:spLocks/>
          </p:cNvSpPr>
          <p:nvPr/>
        </p:nvSpPr>
        <p:spPr bwMode="auto">
          <a:xfrm>
            <a:off x="250825" y="1557338"/>
            <a:ext cx="9010406"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Blip>
                <a:blip r:embed="rId6"/>
              </a:buBlip>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Blip>
                <a:blip r:embed="rId6"/>
              </a:buBlip>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Blip>
                <a:blip r:embed="rId6"/>
              </a:buBlip>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Blip>
                <a:blip r:embed="rId6"/>
              </a:buBlip>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Blip>
                <a:blip r:embed="rId6"/>
              </a:buBlip>
              <a:defRPr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Tenho de 13 anos de experiência em TI, dos quais, 7 como arquiteto de Instituições</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Financeiras</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Trabalho com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desde as versões Beta</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Fui autor de artigos para a revista </a:t>
            </a:r>
            <a:r>
              <a:rPr kumimoji="0" lang="pt-BR" sz="1800" b="0" i="0" u="none" strike="noStrike" kern="1200" cap="none" spc="0" normalizeH="0" baseline="0" noProof="0" dirty="0" err="1" smtClean="0">
                <a:ln>
                  <a:noFill/>
                </a:ln>
                <a:solidFill>
                  <a:srgbClr val="000000"/>
                </a:solidFill>
                <a:effectLst/>
                <a:uLnTx/>
                <a:uFillTx/>
                <a:latin typeface="Arial"/>
                <a:cs typeface="Arial"/>
              </a:rPr>
              <a:t>.Net</a:t>
            </a:r>
            <a:r>
              <a:rPr kumimoji="0" lang="pt-BR" sz="1800" b="0" i="0" u="none" strike="noStrike" kern="1200" cap="none" spc="0" normalizeH="0" baseline="0" noProof="0" dirty="0" smtClean="0">
                <a:ln>
                  <a:noFill/>
                </a:ln>
                <a:solidFill>
                  <a:srgbClr val="000000"/>
                </a:solidFill>
                <a:effectLst/>
                <a:uLnTx/>
                <a:uFillTx/>
                <a:latin typeface="Arial"/>
                <a:cs typeface="Arial"/>
              </a:rPr>
              <a:t> Magazine</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pt-BR" sz="1800" b="0" i="0" u="none" strike="noStrike" kern="1200" cap="none" spc="0" normalizeH="0" baseline="0" noProof="0" dirty="0" smtClean="0">
              <a:ln>
                <a:noFill/>
              </a:ln>
              <a:solidFill>
                <a:srgbClr val="000000"/>
              </a:solidFill>
              <a:effectLst/>
              <a:uLnTx/>
              <a:uFillTx/>
              <a:latin typeface="Arial"/>
              <a:cs typeface="Arial"/>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sz="1800" b="0" i="0" u="none" strike="noStrike" kern="1200" cap="none" spc="0" normalizeH="0" baseline="0" noProof="0" dirty="0" smtClean="0">
                <a:ln>
                  <a:noFill/>
                </a:ln>
                <a:solidFill>
                  <a:srgbClr val="000000"/>
                </a:solidFill>
                <a:effectLst/>
                <a:uLnTx/>
                <a:uFillTx/>
                <a:latin typeface="Arial"/>
                <a:cs typeface="Arial"/>
              </a:rPr>
              <a:t>Sou Sócio do IASA(The Global IT Architect </a:t>
            </a:r>
            <a:r>
              <a:rPr kumimoji="0" lang="pt-BR" sz="1800" b="0" i="0" u="none" strike="noStrike" kern="1200" cap="none" spc="0" normalizeH="0" baseline="0" noProof="0" dirty="0" err="1" smtClean="0">
                <a:ln>
                  <a:noFill/>
                </a:ln>
                <a:solidFill>
                  <a:srgbClr val="000000"/>
                </a:solidFill>
                <a:effectLst/>
                <a:uLnTx/>
                <a:uFillTx/>
                <a:latin typeface="Arial"/>
                <a:cs typeface="Arial"/>
              </a:rPr>
              <a:t>Associaton</a:t>
            </a:r>
            <a:r>
              <a:rPr kumimoji="0" lang="pt-BR" sz="1800" b="0" i="0" u="none" strike="noStrike" kern="1200" cap="none" spc="0" normalizeH="0" baseline="0" noProof="0" dirty="0" smtClean="0">
                <a:ln>
                  <a:noFill/>
                </a:ln>
                <a:solidFill>
                  <a:srgbClr val="000000"/>
                </a:solidFill>
                <a:effectLst/>
                <a:uLnTx/>
                <a:uFillTx/>
                <a:latin typeface="Arial"/>
                <a:cs typeface="Arial"/>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Blip>
                <a:blip r:embed="rId6"/>
              </a:buBlip>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sz="2800" b="0" i="0" u="none" strike="noStrike" kern="1200" cap="none" spc="0" normalizeH="0" baseline="0" noProof="0" dirty="0" smtClean="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611596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Rectangle 3"/>
          <p:cNvSpPr txBox="1">
            <a:spLocks noChangeArrowheads="1"/>
          </p:cNvSpPr>
          <p:nvPr/>
        </p:nvSpPr>
        <p:spPr bwMode="auto">
          <a:xfrm>
            <a:off x="395287" y="1700213"/>
            <a:ext cx="11304343"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just" eaLnBrk="1" hangingPunct="1">
              <a:buFontTx/>
              <a:buNone/>
            </a:pPr>
            <a:r>
              <a:rPr lang="pt-BR" sz="3100" dirty="0">
                <a:solidFill>
                  <a:schemeClr val="bg1">
                    <a:lumMod val="50000"/>
                  </a:schemeClr>
                </a:solidFill>
                <a:latin typeface="+mn-lt"/>
                <a:cs typeface="+mn-cs"/>
              </a:rPr>
              <a:t>“Traços de caráter pessoais ou qualidades que cada um de nós tem. Em geral nos fazem o que somos, abrangendo nossas atitudes, hábitos e forma como interagimos com outras pessoas”</a:t>
            </a:r>
          </a:p>
          <a:p>
            <a:pPr algn="r" eaLnBrk="1" hangingPunct="1">
              <a:buFontTx/>
              <a:buNone/>
            </a:pPr>
            <a:r>
              <a:rPr lang="pt-BR" sz="1800" b="1" dirty="0" err="1">
                <a:solidFill>
                  <a:schemeClr val="bg1">
                    <a:lumMod val="65000"/>
                  </a:schemeClr>
                </a:solidFill>
              </a:rPr>
              <a:t>Career</a:t>
            </a:r>
            <a:r>
              <a:rPr lang="pt-BR" sz="1800" b="1" dirty="0">
                <a:solidFill>
                  <a:schemeClr val="bg1">
                    <a:lumMod val="65000"/>
                  </a:schemeClr>
                </a:solidFill>
              </a:rPr>
              <a:t> Planning</a:t>
            </a:r>
            <a:r>
              <a:rPr lang="pt-BR" dirty="0"/>
              <a:t> </a:t>
            </a:r>
          </a:p>
        </p:txBody>
      </p:sp>
      <p:sp>
        <p:nvSpPr>
          <p:cNvPr id="7" name="Retângulo 1"/>
          <p:cNvSpPr>
            <a:spLocks noChangeArrowheads="1"/>
          </p:cNvSpPr>
          <p:nvPr/>
        </p:nvSpPr>
        <p:spPr bwMode="auto">
          <a:xfrm>
            <a:off x="6911734" y="4063748"/>
            <a:ext cx="47863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spTree>
    <p:extLst>
      <p:ext uri="{BB962C8B-B14F-4D97-AF65-F5344CB8AC3E}">
        <p14:creationId xmlns:p14="http://schemas.microsoft.com/office/powerpoint/2010/main" val="151239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Retângulo 1"/>
          <p:cNvSpPr>
            <a:spLocks noChangeArrowheads="1"/>
          </p:cNvSpPr>
          <p:nvPr/>
        </p:nvSpPr>
        <p:spPr bwMode="auto">
          <a:xfrm>
            <a:off x="7173547" y="6552542"/>
            <a:ext cx="4786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lgn="r">
              <a:spcBef>
                <a:spcPct val="0"/>
              </a:spcBef>
              <a:buFontTx/>
              <a:buNone/>
            </a:pPr>
            <a:r>
              <a:rPr lang="pt-BR" sz="1100" dirty="0">
                <a:solidFill>
                  <a:schemeClr val="bg1">
                    <a:lumMod val="65000"/>
                  </a:schemeClr>
                </a:solidFill>
              </a:rPr>
              <a:t>Ref.: http://careerplanning.about.com/od/importantskills/a/soft-skills.htm</a:t>
            </a:r>
          </a:p>
        </p:txBody>
      </p:sp>
      <p:pic>
        <p:nvPicPr>
          <p:cNvPr id="9" name="Picture 2" descr="http://wpcontent.answcdn.com/wikipedia/commons/thumb/0/03/Persons.svg/190px-Pers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14" y="2392363"/>
            <a:ext cx="1481138"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aixaDeTexto 9"/>
          <p:cNvSpPr txBox="1"/>
          <p:nvPr/>
        </p:nvSpPr>
        <p:spPr>
          <a:xfrm>
            <a:off x="2299189" y="1784350"/>
            <a:ext cx="2543175" cy="523875"/>
          </a:xfrm>
          <a:prstGeom prst="rect">
            <a:avLst/>
          </a:prstGeom>
          <a:noFill/>
        </p:spPr>
        <p:txBody>
          <a:bodyPr wrap="none">
            <a:spAutoFit/>
          </a:bodyPr>
          <a:lstStyle/>
          <a:p>
            <a:pPr>
              <a:defRPr/>
            </a:pPr>
            <a:r>
              <a:rPr lang="pt-BR" sz="2800" b="1" dirty="0">
                <a:solidFill>
                  <a:srgbClr val="0794CE"/>
                </a:solidFill>
                <a:latin typeface="+mn-lt"/>
                <a:cs typeface="+mn-cs"/>
              </a:rPr>
              <a:t>Comunicação</a:t>
            </a:r>
          </a:p>
        </p:txBody>
      </p:sp>
      <p:sp>
        <p:nvSpPr>
          <p:cNvPr id="11" name="CaixaDeTexto 7"/>
          <p:cNvSpPr txBox="1">
            <a:spLocks noChangeArrowheads="1"/>
          </p:cNvSpPr>
          <p:nvPr/>
        </p:nvSpPr>
        <p:spPr bwMode="auto">
          <a:xfrm>
            <a:off x="2075352" y="4505325"/>
            <a:ext cx="25034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Relações </a:t>
            </a:r>
          </a:p>
          <a:p>
            <a:pPr>
              <a:spcBef>
                <a:spcPct val="0"/>
              </a:spcBef>
              <a:buFontTx/>
              <a:buNone/>
            </a:pPr>
            <a:r>
              <a:rPr lang="pt-BR" b="1">
                <a:solidFill>
                  <a:srgbClr val="0794CE"/>
                </a:solidFill>
              </a:rPr>
              <a:t>Interpessoais</a:t>
            </a:r>
          </a:p>
        </p:txBody>
      </p:sp>
      <p:sp>
        <p:nvSpPr>
          <p:cNvPr id="12" name="CaixaDeTexto 8"/>
          <p:cNvSpPr txBox="1">
            <a:spLocks noChangeArrowheads="1"/>
          </p:cNvSpPr>
          <p:nvPr/>
        </p:nvSpPr>
        <p:spPr bwMode="auto">
          <a:xfrm>
            <a:off x="7068039" y="1697038"/>
            <a:ext cx="2640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Resolução de problemas</a:t>
            </a:r>
          </a:p>
        </p:txBody>
      </p:sp>
      <p:sp>
        <p:nvSpPr>
          <p:cNvPr id="13" name="CaixaDeTexto 9"/>
          <p:cNvSpPr txBox="1">
            <a:spLocks noChangeArrowheads="1"/>
          </p:cNvSpPr>
          <p:nvPr/>
        </p:nvSpPr>
        <p:spPr bwMode="auto">
          <a:xfrm>
            <a:off x="7763364" y="3622675"/>
            <a:ext cx="2284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Escuta ativa</a:t>
            </a:r>
          </a:p>
        </p:txBody>
      </p:sp>
      <p:sp>
        <p:nvSpPr>
          <p:cNvPr id="14" name="CaixaDeTexto 10"/>
          <p:cNvSpPr txBox="1">
            <a:spLocks noChangeArrowheads="1"/>
          </p:cNvSpPr>
          <p:nvPr/>
        </p:nvSpPr>
        <p:spPr bwMode="auto">
          <a:xfrm>
            <a:off x="6755302" y="5135563"/>
            <a:ext cx="237648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b="1">
                <a:solidFill>
                  <a:srgbClr val="0794CE"/>
                </a:solidFill>
              </a:rPr>
              <a:t>Aprendizado ativo</a:t>
            </a:r>
          </a:p>
        </p:txBody>
      </p:sp>
    </p:spTree>
    <p:extLst>
      <p:ext uri="{BB962C8B-B14F-4D97-AF65-F5344CB8AC3E}">
        <p14:creationId xmlns:p14="http://schemas.microsoft.com/office/powerpoint/2010/main" val="3484193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15" name="Rectangle 3"/>
          <p:cNvSpPr>
            <a:spLocks noGrp="1" noChangeArrowheads="1"/>
          </p:cNvSpPr>
          <p:nvPr>
            <p:ph idx="1"/>
          </p:nvPr>
        </p:nvSpPr>
        <p:spPr>
          <a:xfrm>
            <a:off x="205273" y="1527467"/>
            <a:ext cx="8229600" cy="973170"/>
          </a:xfrm>
        </p:spPr>
        <p:txBody>
          <a:bodyPr>
            <a:normAutofit fontScale="92500" lnSpcReduction="10000"/>
          </a:bodyPr>
          <a:lstStyle/>
          <a:p>
            <a:pPr marL="0" indent="0" algn="just" eaLnBrk="1" hangingPunct="1">
              <a:buFontTx/>
              <a:buNone/>
            </a:pPr>
            <a:r>
              <a:rPr lang="pt-BR" sz="3600" dirty="0" smtClean="0"/>
              <a:t>Qual problema em negligenciar?</a:t>
            </a:r>
            <a:endParaRPr lang="pt-BR" sz="3600" dirty="0" smtClean="0"/>
          </a:p>
          <a:p>
            <a:pPr marL="0" indent="0" eaLnBrk="1" hangingPunct="1">
              <a:buFontTx/>
              <a:buNone/>
            </a:pPr>
            <a:endParaRPr lang="pt-BR" dirty="0" smtClean="0"/>
          </a:p>
        </p:txBody>
      </p:sp>
      <p:sp>
        <p:nvSpPr>
          <p:cNvPr id="16" name="CaixaDeTexto 15"/>
          <p:cNvSpPr txBox="1"/>
          <p:nvPr/>
        </p:nvSpPr>
        <p:spPr>
          <a:xfrm>
            <a:off x="6399120" y="4088207"/>
            <a:ext cx="4315772" cy="523220"/>
          </a:xfrm>
          <a:prstGeom prst="rect">
            <a:avLst/>
          </a:prstGeom>
          <a:noFill/>
        </p:spPr>
        <p:txBody>
          <a:bodyPr wrap="square">
            <a:spAutoFit/>
          </a:bodyPr>
          <a:lstStyle/>
          <a:p>
            <a:pPr>
              <a:defRPr/>
            </a:pPr>
            <a:r>
              <a:rPr lang="pt-BR" sz="2800" b="1" dirty="0">
                <a:solidFill>
                  <a:srgbClr val="0794CE"/>
                </a:solidFill>
                <a:latin typeface="+mn-lt"/>
                <a:cs typeface="+mn-cs"/>
              </a:rPr>
              <a:t>Tudo começou assim</a:t>
            </a:r>
          </a:p>
        </p:txBody>
      </p:sp>
      <p:pic>
        <p:nvPicPr>
          <p:cNvPr id="17" name="Picture 2" descr="https://lh4.googleusercontent.com/-M-bvDEZx-Yo/TH2jil8zDDI/AAAAAAAAIu4/vnmA8gKjTLs/w602-h802-no/DSC007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370" y="2500637"/>
            <a:ext cx="3045921" cy="4057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94199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p:cNvSpPr txBox="1"/>
          <p:nvPr/>
        </p:nvSpPr>
        <p:spPr>
          <a:xfrm>
            <a:off x="334719" y="3814152"/>
            <a:ext cx="5022850" cy="523875"/>
          </a:xfrm>
          <a:prstGeom prst="rect">
            <a:avLst/>
          </a:prstGeom>
          <a:noFill/>
        </p:spPr>
        <p:txBody>
          <a:bodyPr wrap="none">
            <a:spAutoFit/>
          </a:bodyPr>
          <a:lstStyle/>
          <a:p>
            <a:pPr>
              <a:defRPr/>
            </a:pPr>
            <a:r>
              <a:rPr lang="pt-BR" sz="2800" b="1" dirty="0">
                <a:solidFill>
                  <a:srgbClr val="0794CE"/>
                </a:solidFill>
                <a:latin typeface="+mn-lt"/>
                <a:cs typeface="+mn-cs"/>
              </a:rPr>
              <a:t>Mas eu me enxergava assim</a:t>
            </a:r>
          </a:p>
        </p:txBody>
      </p:sp>
      <p:pic>
        <p:nvPicPr>
          <p:cNvPr id="16" name="Picture 2" descr="http://static.hdw.eweb4.com/media/wallpapers_1920x1200/movies/1/1/ned-stark-game-of-thrones-movie-hd-wallpaper-1920x1200-47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057" y="2242804"/>
            <a:ext cx="6108487" cy="3816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ítulo 4"/>
          <p:cNvSpPr txBox="1">
            <a:spLocks/>
          </p:cNvSpPr>
          <p:nvPr/>
        </p:nvSpPr>
        <p:spPr bwMode="auto">
          <a:xfrm>
            <a:off x="756834" y="152400"/>
            <a:ext cx="10749367" cy="120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smtClean="0"/>
              <a:t>Habilidades – SoftSkills</a:t>
            </a:r>
            <a:endParaRPr lang="pt-BR" dirty="0"/>
          </a:p>
        </p:txBody>
      </p:sp>
    </p:spTree>
    <p:extLst>
      <p:ext uri="{BB962C8B-B14F-4D97-AF65-F5344CB8AC3E}">
        <p14:creationId xmlns:p14="http://schemas.microsoft.com/office/powerpoint/2010/main" val="578654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3163887" cy="523875"/>
          </a:xfrm>
          <a:prstGeom prst="rect">
            <a:avLst/>
          </a:prstGeom>
          <a:noFill/>
        </p:spPr>
        <p:txBody>
          <a:bodyPr wrap="none">
            <a:spAutoFit/>
          </a:bodyPr>
          <a:lstStyle/>
          <a:p>
            <a:pPr>
              <a:defRPr/>
            </a:pPr>
            <a:r>
              <a:rPr lang="pt-BR" sz="2800" b="1" dirty="0">
                <a:solidFill>
                  <a:srgbClr val="0794CE"/>
                </a:solidFill>
                <a:latin typeface="+mn-lt"/>
                <a:cs typeface="+mn-cs"/>
              </a:rPr>
              <a:t>Auto consciência</a:t>
            </a:r>
          </a:p>
        </p:txBody>
      </p:sp>
      <p:pic>
        <p:nvPicPr>
          <p:cNvPr id="7" name="Picture 2" descr="http://upload.wikimedia.org/wikipedia/commons/thumb/2/2a/SWOT_pt.svg/1092px-SWOT_pt.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2236" y="2637571"/>
            <a:ext cx="4068762" cy="381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95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8" name="CaixaDeTexto 7"/>
          <p:cNvSpPr txBox="1"/>
          <p:nvPr/>
        </p:nvSpPr>
        <p:spPr>
          <a:xfrm>
            <a:off x="217488" y="1844675"/>
            <a:ext cx="5440362" cy="523875"/>
          </a:xfrm>
          <a:prstGeom prst="rect">
            <a:avLst/>
          </a:prstGeom>
          <a:noFill/>
        </p:spPr>
        <p:txBody>
          <a:bodyPr wrap="none">
            <a:spAutoFit/>
          </a:bodyPr>
          <a:lstStyle/>
          <a:p>
            <a:pPr>
              <a:defRPr/>
            </a:pPr>
            <a:r>
              <a:rPr lang="pt-BR" sz="2800" b="1" dirty="0">
                <a:solidFill>
                  <a:srgbClr val="0794CE"/>
                </a:solidFill>
                <a:latin typeface="+mn-lt"/>
                <a:cs typeface="+mn-cs"/>
              </a:rPr>
              <a:t>Entender a cultura da empresa</a:t>
            </a:r>
          </a:p>
        </p:txBody>
      </p:sp>
      <p:sp>
        <p:nvSpPr>
          <p:cNvPr id="9" name="Retângulo 8"/>
          <p:cNvSpPr/>
          <p:nvPr/>
        </p:nvSpPr>
        <p:spPr>
          <a:xfrm>
            <a:off x="250824" y="2773363"/>
            <a:ext cx="11487883" cy="2000548"/>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“Entende-se por cultura empresarial a maneira de pensar e agir, o modelo de comportamento consciente ou inconsciente forjado ao longo do tempo, que norteia as decisões tomadas em todos os níveis da organização. “</a:t>
            </a:r>
          </a:p>
        </p:txBody>
      </p:sp>
      <p:sp>
        <p:nvSpPr>
          <p:cNvPr id="10" name="Retângulo 2"/>
          <p:cNvSpPr>
            <a:spLocks noChangeArrowheads="1"/>
          </p:cNvSpPr>
          <p:nvPr/>
        </p:nvSpPr>
        <p:spPr bwMode="auto">
          <a:xfrm>
            <a:off x="7166707" y="4962824"/>
            <a:ext cx="4572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Blip>
                <a:blip r:embed="rId3"/>
              </a:buBlip>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Wingdings" panose="05000000000000000000" pitchFamily="2" charset="2"/>
              <a:buBlip>
                <a:blip r:embed="rId3"/>
              </a:buBlip>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Blip>
                <a:blip r:embed="rId3"/>
              </a:buBlip>
              <a:defRPr sz="20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Wingdings" panose="05000000000000000000" pitchFamily="2" charset="2"/>
              <a:buBlip>
                <a:blip r:embed="rId3"/>
              </a:buBlip>
              <a:defRPr>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Blip>
                <a:blip r:embed="rId3"/>
              </a:buBlip>
              <a:defRPr i="1">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sz="800" dirty="0" smtClean="0">
                <a:solidFill>
                  <a:schemeClr val="bg1">
                    <a:lumMod val="65000"/>
                  </a:schemeClr>
                </a:solidFill>
              </a:rPr>
              <a:t>Ref.: http</a:t>
            </a:r>
            <a:r>
              <a:rPr lang="pt-BR" sz="800" dirty="0">
                <a:solidFill>
                  <a:schemeClr val="bg1">
                    <a:lumMod val="65000"/>
                  </a:schemeClr>
                </a:solidFill>
              </a:rPr>
              <a:t>://www.administradores.com.br/artigos/academico/o-valor-da-cultura-empresarial/856/</a:t>
            </a:r>
          </a:p>
        </p:txBody>
      </p:sp>
    </p:spTree>
    <p:extLst>
      <p:ext uri="{BB962C8B-B14F-4D97-AF65-F5344CB8AC3E}">
        <p14:creationId xmlns:p14="http://schemas.microsoft.com/office/powerpoint/2010/main" val="2751561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Habilidades – </a:t>
            </a:r>
            <a:r>
              <a:rPr lang="pt-BR" dirty="0" err="1" smtClean="0"/>
              <a:t>SoftSkills</a:t>
            </a:r>
            <a:endParaRPr lang="pt-BR" dirty="0"/>
          </a:p>
        </p:txBody>
      </p:sp>
      <p:sp>
        <p:nvSpPr>
          <p:cNvPr id="6" name="CaixaDeTexto 5"/>
          <p:cNvSpPr txBox="1"/>
          <p:nvPr/>
        </p:nvSpPr>
        <p:spPr>
          <a:xfrm>
            <a:off x="217488" y="1844675"/>
            <a:ext cx="1824037" cy="523875"/>
          </a:xfrm>
          <a:prstGeom prst="rect">
            <a:avLst/>
          </a:prstGeom>
          <a:noFill/>
        </p:spPr>
        <p:txBody>
          <a:bodyPr wrap="none">
            <a:spAutoFit/>
          </a:bodyPr>
          <a:lstStyle/>
          <a:p>
            <a:pPr>
              <a:defRPr/>
            </a:pPr>
            <a:r>
              <a:rPr lang="pt-BR" sz="2800" b="1" i="1" dirty="0">
                <a:solidFill>
                  <a:srgbClr val="0794CE"/>
                </a:solidFill>
                <a:latin typeface="+mn-lt"/>
                <a:cs typeface="+mn-cs"/>
              </a:rPr>
              <a:t>Coaching</a:t>
            </a:r>
          </a:p>
        </p:txBody>
      </p:sp>
      <p:sp>
        <p:nvSpPr>
          <p:cNvPr id="7" name="Retângulo 6"/>
          <p:cNvSpPr/>
          <p:nvPr/>
        </p:nvSpPr>
        <p:spPr>
          <a:xfrm>
            <a:off x="250825" y="2636838"/>
            <a:ext cx="11652006" cy="1523494"/>
          </a:xfrm>
          <a:prstGeom prst="rect">
            <a:avLst/>
          </a:prstGeom>
          <a:noFill/>
        </p:spPr>
        <p:txBody>
          <a:bodyPr wrap="square">
            <a:spAutoFit/>
          </a:bodyPr>
          <a:lstStyle/>
          <a:p>
            <a:pPr algn="just">
              <a:defRPr/>
            </a:pPr>
            <a:r>
              <a:rPr lang="pt-BR" sz="3100" dirty="0">
                <a:solidFill>
                  <a:schemeClr val="bg1">
                    <a:lumMod val="50000"/>
                  </a:schemeClr>
                </a:solidFill>
                <a:latin typeface="+mn-lt"/>
                <a:cs typeface="+mn-cs"/>
              </a:rPr>
              <a:t>“Coaching é um processo definido com um acordo entre o </a:t>
            </a:r>
            <a:r>
              <a:rPr lang="pt-BR" sz="3100" dirty="0" err="1">
                <a:solidFill>
                  <a:schemeClr val="bg1">
                    <a:lumMod val="50000"/>
                  </a:schemeClr>
                </a:solidFill>
                <a:latin typeface="+mn-lt"/>
                <a:cs typeface="+mn-cs"/>
              </a:rPr>
              <a:t>coach</a:t>
            </a:r>
            <a:r>
              <a:rPr lang="pt-BR" sz="3100" dirty="0">
                <a:solidFill>
                  <a:schemeClr val="bg1">
                    <a:lumMod val="50000"/>
                  </a:schemeClr>
                </a:solidFill>
                <a:latin typeface="+mn-lt"/>
                <a:cs typeface="+mn-cs"/>
              </a:rPr>
              <a:t> (profissional) e o </a:t>
            </a:r>
            <a:r>
              <a:rPr lang="pt-BR" sz="3100" dirty="0" err="1">
                <a:solidFill>
                  <a:schemeClr val="bg1">
                    <a:lumMod val="50000"/>
                  </a:schemeClr>
                </a:solidFill>
                <a:latin typeface="+mn-lt"/>
                <a:cs typeface="+mn-cs"/>
              </a:rPr>
              <a:t>coachee</a:t>
            </a:r>
            <a:r>
              <a:rPr lang="pt-BR" sz="3100" dirty="0">
                <a:solidFill>
                  <a:schemeClr val="bg1">
                    <a:lumMod val="50000"/>
                  </a:schemeClr>
                </a:solidFill>
                <a:latin typeface="+mn-lt"/>
                <a:cs typeface="+mn-cs"/>
              </a:rPr>
              <a:t> (cliente) para atingir a um objetivo desejado pelo cliente. “</a:t>
            </a:r>
          </a:p>
        </p:txBody>
      </p:sp>
      <p:sp>
        <p:nvSpPr>
          <p:cNvPr id="11" name="Retângulo 2"/>
          <p:cNvSpPr>
            <a:spLocks noChangeArrowheads="1"/>
          </p:cNvSpPr>
          <p:nvPr/>
        </p:nvSpPr>
        <p:spPr bwMode="auto">
          <a:xfrm>
            <a:off x="10078293" y="4160332"/>
            <a:ext cx="18245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800" dirty="0">
                <a:solidFill>
                  <a:schemeClr val="bg1">
                    <a:lumMod val="65000"/>
                  </a:schemeClr>
                </a:solidFill>
                <a:latin typeface="Arial" panose="020B0604020202020204" pitchFamily="34" charset="0"/>
                <a:cs typeface="Arial" panose="020B0604020202020204" pitchFamily="34" charset="0"/>
              </a:rPr>
              <a:t>http://pt.wikipedia.org/wiki/Coaching</a:t>
            </a:r>
          </a:p>
        </p:txBody>
      </p:sp>
    </p:spTree>
    <p:extLst>
      <p:ext uri="{BB962C8B-B14F-4D97-AF65-F5344CB8AC3E}">
        <p14:creationId xmlns:p14="http://schemas.microsoft.com/office/powerpoint/2010/main" val="983757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Leitura Complementar</a:t>
            </a:r>
            <a:endParaRPr lang="pt-BR" dirty="0"/>
          </a:p>
        </p:txBody>
      </p:sp>
      <p:sp>
        <p:nvSpPr>
          <p:cNvPr id="3" name="Rectangle 3"/>
          <p:cNvSpPr>
            <a:spLocks noGrp="1" noChangeArrowheads="1"/>
          </p:cNvSpPr>
          <p:nvPr>
            <p:ph idx="1"/>
          </p:nvPr>
        </p:nvSpPr>
        <p:spPr>
          <a:xfrm>
            <a:off x="391297" y="1723983"/>
            <a:ext cx="11265244" cy="4525962"/>
          </a:xfrm>
        </p:spPr>
        <p:txBody>
          <a:bodyPr>
            <a:noAutofit/>
          </a:bodyPr>
          <a:lstStyle/>
          <a:p>
            <a:pPr>
              <a:defRPr/>
            </a:pPr>
            <a:r>
              <a:rPr lang="pt-BR" sz="1800" dirty="0"/>
              <a:t>Are </a:t>
            </a:r>
            <a:r>
              <a:rPr lang="pt-BR" sz="1800" dirty="0" err="1"/>
              <a:t>You</a:t>
            </a:r>
            <a:r>
              <a:rPr lang="pt-BR" sz="1800" dirty="0"/>
              <a:t> a Software Architect</a:t>
            </a:r>
            <a:r>
              <a:rPr lang="pt-BR" sz="1800" dirty="0" smtClean="0"/>
              <a:t>?:</a:t>
            </a:r>
            <a:r>
              <a:rPr lang="pt-BR" sz="1800" dirty="0"/>
              <a:t> </a:t>
            </a:r>
            <a:r>
              <a:rPr lang="pt-BR" sz="1400" dirty="0" smtClean="0">
                <a:hlinkClick r:id="rId2"/>
              </a:rPr>
              <a:t>http</a:t>
            </a:r>
            <a:r>
              <a:rPr lang="pt-BR" sz="1400" dirty="0">
                <a:hlinkClick r:id="rId2"/>
              </a:rPr>
              <a:t>://www.infoq.com/articles/brown-are-you-a-software-architect/</a:t>
            </a:r>
            <a:endParaRPr lang="pt-BR" sz="1400" dirty="0"/>
          </a:p>
          <a:p>
            <a:pPr>
              <a:defRPr/>
            </a:pPr>
            <a:r>
              <a:rPr lang="pt-BR" sz="1800" dirty="0"/>
              <a:t>Fundamentos de arquitetura de </a:t>
            </a:r>
            <a:r>
              <a:rPr lang="pt-BR" sz="1800" dirty="0" smtClean="0"/>
              <a:t>software: </a:t>
            </a:r>
            <a:r>
              <a:rPr lang="pt-BR" sz="1400" dirty="0" smtClean="0">
                <a:hlinkClick r:id="rId3"/>
              </a:rPr>
              <a:t>http</a:t>
            </a:r>
            <a:r>
              <a:rPr lang="pt-BR" sz="1400" dirty="0">
                <a:hlinkClick r:id="rId3"/>
              </a:rPr>
              <a:t>://cnx.org/content/m17524/latest/</a:t>
            </a:r>
            <a:endParaRPr lang="pt-BR" sz="1400" dirty="0"/>
          </a:p>
          <a:p>
            <a:pPr>
              <a:defRPr/>
            </a:pPr>
            <a:r>
              <a:rPr lang="pt-BR" sz="1800" dirty="0"/>
              <a:t>As qualidades de um arquiteto de </a:t>
            </a:r>
            <a:r>
              <a:rPr lang="pt-BR" sz="1800" dirty="0" smtClean="0"/>
              <a:t>software: </a:t>
            </a:r>
            <a:r>
              <a:rPr lang="pt-BR" sz="1400" dirty="0" smtClean="0">
                <a:hlinkClick r:id="rId4"/>
              </a:rPr>
              <a:t>http</a:t>
            </a:r>
            <a:r>
              <a:rPr lang="pt-BR" sz="1400" dirty="0">
                <a:hlinkClick r:id="rId4"/>
              </a:rPr>
              <a:t>://www.infoq.com/br/news/2009/01/Architect-Qualities</a:t>
            </a:r>
            <a:endParaRPr lang="pt-BR" sz="1400" dirty="0"/>
          </a:p>
          <a:p>
            <a:pPr>
              <a:defRPr/>
            </a:pPr>
            <a:r>
              <a:rPr lang="pt-BR" sz="1800" dirty="0"/>
              <a:t>Livro</a:t>
            </a:r>
            <a:r>
              <a:rPr lang="pt-BR" sz="1800" dirty="0" smtClean="0"/>
              <a:t>: Software </a:t>
            </a:r>
            <a:r>
              <a:rPr lang="pt-BR" sz="1800" dirty="0" err="1"/>
              <a:t>architecture</a:t>
            </a:r>
            <a:r>
              <a:rPr lang="pt-BR" sz="1800" dirty="0"/>
              <a:t> </a:t>
            </a:r>
            <a:r>
              <a:rPr lang="pt-BR" sz="1800" dirty="0" smtClean="0"/>
              <a:t>in </a:t>
            </a:r>
            <a:r>
              <a:rPr lang="pt-BR" sz="1800" dirty="0" err="1" smtClean="0"/>
              <a:t>pratice</a:t>
            </a:r>
            <a:r>
              <a:rPr lang="pt-BR" sz="1800" dirty="0" smtClean="0"/>
              <a:t>: </a:t>
            </a:r>
            <a:r>
              <a:rPr lang="pt-BR" sz="1400" dirty="0" smtClean="0"/>
              <a:t>Autores: </a:t>
            </a:r>
            <a:r>
              <a:rPr lang="pt-BR" sz="1400" dirty="0" err="1" smtClean="0"/>
              <a:t>Len</a:t>
            </a:r>
            <a:r>
              <a:rPr lang="pt-BR" sz="1400" dirty="0" smtClean="0"/>
              <a:t> </a:t>
            </a:r>
            <a:r>
              <a:rPr lang="pt-BR" sz="1400" dirty="0"/>
              <a:t>Baixo, Paul </a:t>
            </a:r>
            <a:r>
              <a:rPr lang="pt-BR" sz="1400" dirty="0" err="1"/>
              <a:t>Clements</a:t>
            </a:r>
            <a:r>
              <a:rPr lang="pt-BR" sz="1400" dirty="0"/>
              <a:t>, Rick </a:t>
            </a:r>
            <a:r>
              <a:rPr lang="pt-BR" sz="1400" dirty="0" err="1" smtClean="0"/>
              <a:t>Kazman</a:t>
            </a:r>
            <a:endParaRPr lang="pt-BR" sz="1400" dirty="0" smtClean="0"/>
          </a:p>
          <a:p>
            <a:pPr>
              <a:defRPr/>
            </a:pPr>
            <a:r>
              <a:rPr lang="pt-BR" sz="1800" dirty="0"/>
              <a:t>Enterprise </a:t>
            </a:r>
            <a:r>
              <a:rPr lang="pt-BR" sz="1800" dirty="0" err="1"/>
              <a:t>Architecture</a:t>
            </a:r>
            <a:r>
              <a:rPr lang="pt-BR" sz="1800" dirty="0"/>
              <a:t>: A arquitetura corporativa e o papel do arquiteto de TI</a:t>
            </a:r>
            <a:r>
              <a:rPr lang="pt-BR" sz="1400" b="1" dirty="0" smtClean="0"/>
              <a:t>: </a:t>
            </a:r>
            <a:r>
              <a:rPr lang="pt-BR" sz="1400" dirty="0" smtClean="0"/>
              <a:t> </a:t>
            </a:r>
            <a:r>
              <a:rPr lang="pt-BR" sz="1400" dirty="0">
                <a:hlinkClick r:id="rId5"/>
              </a:rPr>
              <a:t>http://</a:t>
            </a:r>
            <a:r>
              <a:rPr lang="pt-BR" sz="1400" dirty="0" smtClean="0">
                <a:hlinkClick r:id="rId5"/>
              </a:rPr>
              <a:t>msdn.microsoft.com/pt-br/library/gg490650.aspx</a:t>
            </a:r>
            <a:endParaRPr lang="pt-BR" sz="1400" dirty="0" smtClean="0"/>
          </a:p>
          <a:p>
            <a:pPr>
              <a:defRPr/>
            </a:pPr>
            <a:endParaRPr lang="pt-BR" sz="1400" dirty="0"/>
          </a:p>
          <a:p>
            <a:pPr>
              <a:defRPr/>
            </a:pPr>
            <a:endParaRPr lang="pt-BR" sz="1400" dirty="0">
              <a:hlinkClick r:id="rId2"/>
            </a:endParaRPr>
          </a:p>
          <a:p>
            <a:pPr marL="0" indent="0" eaLnBrk="1" hangingPunct="1">
              <a:buFontTx/>
              <a:buNone/>
              <a:defRPr/>
            </a:pPr>
            <a:endParaRPr lang="pt-BR" sz="900" dirty="0"/>
          </a:p>
          <a:p>
            <a:pPr eaLnBrk="1" hangingPunct="1">
              <a:defRPr/>
            </a:pPr>
            <a:endParaRPr lang="pt-BR" sz="2000" dirty="0"/>
          </a:p>
          <a:p>
            <a:pPr eaLnBrk="1" hangingPunct="1">
              <a:buFont typeface="Arial" pitchFamily="34" charset="0"/>
              <a:buChar char="•"/>
              <a:defRPr/>
            </a:pPr>
            <a:endParaRPr lang="pt-BR" sz="900" b="1" dirty="0"/>
          </a:p>
          <a:p>
            <a:pPr marL="0" indent="0" eaLnBrk="1" hangingPunct="1">
              <a:buFontTx/>
              <a:buNone/>
              <a:defRPr/>
            </a:pPr>
            <a:endParaRPr lang="pt-BR" sz="900" dirty="0" smtClean="0"/>
          </a:p>
        </p:txBody>
      </p:sp>
      <p:pic>
        <p:nvPicPr>
          <p:cNvPr id="4" name="Picture 2" descr="http://www.wheatonbible.org/Content/10713/Icons/library-life-read-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0900" y="4302082"/>
            <a:ext cx="2705090" cy="270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8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Revisitando Orientação a Objetos</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01708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11" name="Picture 2" descr="http://www.magicalmaths.org/wp-content/uploads/2012/11/questions_answers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352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idx="1"/>
          </p:nvPr>
        </p:nvSpPr>
        <p:spPr>
          <a:xfrm>
            <a:off x="2755900" y="2902744"/>
            <a:ext cx="9575800" cy="1522412"/>
          </a:xfrm>
        </p:spPr>
        <p:txBody>
          <a:bodyPr>
            <a:normAutofit/>
          </a:bodyPr>
          <a:lstStyle/>
          <a:p>
            <a:pPr marL="0" indent="0" algn="just" eaLnBrk="1" hangingPunct="1">
              <a:buFontTx/>
              <a:buNone/>
            </a:pPr>
            <a:r>
              <a:rPr lang="pt-BR" sz="4800" dirty="0" smtClean="0"/>
              <a:t>Como você enxerga o mundo?</a:t>
            </a:r>
          </a:p>
        </p:txBody>
      </p:sp>
    </p:spTree>
    <p:extLst>
      <p:ext uri="{BB962C8B-B14F-4D97-AF65-F5344CB8AC3E}">
        <p14:creationId xmlns:p14="http://schemas.microsoft.com/office/powerpoint/2010/main" val="30474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Instrutor –Leandro Ribeiro</a:t>
            </a:r>
            <a:endParaRPr lang="pt-BR" dirty="0"/>
          </a:p>
        </p:txBody>
      </p:sp>
      <p:sp>
        <p:nvSpPr>
          <p:cNvPr id="4" name="Rectangle 3"/>
          <p:cNvSpPr txBox="1">
            <a:spLocks noChangeArrowheads="1"/>
          </p:cNvSpPr>
          <p:nvPr/>
        </p:nvSpPr>
        <p:spPr bwMode="auto">
          <a:xfrm>
            <a:off x="238539" y="1577496"/>
            <a:ext cx="11741426"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r>
              <a:rPr lang="pt-BR" sz="2000" dirty="0">
                <a:solidFill>
                  <a:schemeClr val="tx1">
                    <a:lumMod val="75000"/>
                    <a:lumOff val="25000"/>
                  </a:schemeClr>
                </a:solidFill>
              </a:rPr>
              <a:t>Mais de 10 anos experiência com desenvolvimento de aplicações na plataforma Microsoft.NET em diversas plataformas, atuou em mais de 20 projetos em diversos clientes governamentais e privados;</a:t>
            </a:r>
          </a:p>
          <a:p>
            <a:pPr>
              <a:defRPr/>
            </a:pPr>
            <a:r>
              <a:rPr lang="pt-BR" sz="2000" dirty="0">
                <a:solidFill>
                  <a:schemeClr val="tx1">
                    <a:lumMod val="75000"/>
                    <a:lumOff val="25000"/>
                  </a:schemeClr>
                </a:solidFill>
              </a:rPr>
              <a:t>Evangelista de métodos ágeis, certificado Scrum Master pela Scrum.Org e Scrum Master e Scrum Developer pela Scrum Alliance</a:t>
            </a:r>
          </a:p>
          <a:p>
            <a:pPr>
              <a:defRPr/>
            </a:pPr>
            <a:r>
              <a:rPr lang="pt-BR" sz="2000" dirty="0">
                <a:solidFill>
                  <a:schemeClr val="tx1">
                    <a:lumMod val="75000"/>
                    <a:lumOff val="25000"/>
                  </a:schemeClr>
                </a:solidFill>
              </a:rPr>
              <a:t>Atualmente atuando como arquiteto de software e scrum master e coach em práticas de engenharia de software tais </a:t>
            </a:r>
            <a:r>
              <a:rPr lang="pt-BR" sz="2000" dirty="0" smtClean="0">
                <a:solidFill>
                  <a:schemeClr val="tx1">
                    <a:lumMod val="75000"/>
                    <a:lumOff val="25000"/>
                  </a:schemeClr>
                </a:solidFill>
              </a:rPr>
              <a:t>como testes </a:t>
            </a:r>
            <a:r>
              <a:rPr lang="pt-BR" sz="2000" dirty="0">
                <a:solidFill>
                  <a:schemeClr val="tx1">
                    <a:lumMod val="75000"/>
                    <a:lumOff val="25000"/>
                  </a:schemeClr>
                </a:solidFill>
              </a:rPr>
              <a:t>automatizados, ATDD, BDD e integração contínua</a:t>
            </a:r>
            <a:r>
              <a:rPr lang="pt-BR" sz="2000" dirty="0" smtClean="0">
                <a:solidFill>
                  <a:schemeClr val="tx1">
                    <a:lumMod val="75000"/>
                    <a:lumOff val="25000"/>
                  </a:schemeClr>
                </a:solidFill>
              </a:rPr>
              <a:t>.</a:t>
            </a:r>
          </a:p>
          <a:p>
            <a:pPr>
              <a:defRPr/>
            </a:pPr>
            <a:r>
              <a:rPr lang="pt-BR" sz="2000" dirty="0" smtClean="0">
                <a:solidFill>
                  <a:schemeClr val="tx1">
                    <a:lumMod val="75000"/>
                    <a:lumOff val="25000"/>
                  </a:schemeClr>
                </a:solidFill>
                <a:hlinkClick r:id="rId2"/>
              </a:rPr>
              <a:t>http://www.leandroribeiro.com</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a:solidFill>
                  <a:schemeClr val="tx1">
                    <a:lumMod val="75000"/>
                    <a:lumOff val="25000"/>
                  </a:schemeClr>
                </a:solidFill>
                <a:hlinkClick r:id="rId3"/>
              </a:rPr>
              <a:t>http://</a:t>
            </a:r>
            <a:r>
              <a:rPr lang="pt-BR" sz="2000" dirty="0" smtClean="0">
                <a:solidFill>
                  <a:schemeClr val="tx1">
                    <a:lumMod val="75000"/>
                    <a:lumOff val="25000"/>
                  </a:schemeClr>
                </a:solidFill>
                <a:hlinkClick r:id="rId3"/>
              </a:rPr>
              <a:t>www.linkedin.com/in/leandroribeirodasilva</a:t>
            </a:r>
            <a:r>
              <a:rPr lang="pt-BR" sz="2000" dirty="0">
                <a:solidFill>
                  <a:schemeClr val="tx1">
                    <a:lumMod val="75000"/>
                    <a:lumOff val="25000"/>
                  </a:schemeClr>
                </a:solidFill>
              </a:rPr>
              <a:t/>
            </a:r>
            <a:br>
              <a:rPr lang="pt-BR" sz="2000" dirty="0">
                <a:solidFill>
                  <a:schemeClr val="tx1">
                    <a:lumMod val="75000"/>
                    <a:lumOff val="25000"/>
                  </a:schemeClr>
                </a:solidFill>
              </a:rPr>
            </a:br>
            <a:r>
              <a:rPr lang="pt-BR" sz="2000" dirty="0" smtClean="0">
                <a:solidFill>
                  <a:schemeClr val="tx1">
                    <a:lumMod val="75000"/>
                    <a:lumOff val="25000"/>
                  </a:schemeClr>
                </a:solidFill>
                <a:hlinkClick r:id="rId4"/>
              </a:rPr>
              <a:t>http://github.com/leandroribeiro</a:t>
            </a: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smtClean="0">
              <a:solidFill>
                <a:schemeClr val="tx1">
                  <a:lumMod val="75000"/>
                  <a:lumOff val="25000"/>
                </a:schemeClr>
              </a:solidFill>
            </a:endParaRPr>
          </a:p>
          <a:p>
            <a:pPr>
              <a:defRPr/>
            </a:pPr>
            <a:endParaRPr lang="pt-BR" sz="2000" dirty="0">
              <a:solidFill>
                <a:schemeClr val="tx1">
                  <a:lumMod val="75000"/>
                  <a:lumOff val="25000"/>
                </a:schemeClr>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3170" y="4963439"/>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4770" y="4912784"/>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6370" y="5014095"/>
            <a:ext cx="736768" cy="1270289"/>
          </a:xfrm>
          <a:prstGeom prst="rect">
            <a:avLst/>
          </a:prstGeom>
        </p:spPr>
      </p:pic>
    </p:spTree>
    <p:extLst>
      <p:ext uri="{BB962C8B-B14F-4D97-AF65-F5344CB8AC3E}">
        <p14:creationId xmlns:p14="http://schemas.microsoft.com/office/powerpoint/2010/main" val="1035416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idx="1"/>
          </p:nvPr>
        </p:nvSpPr>
        <p:spPr>
          <a:xfrm>
            <a:off x="337752" y="1691031"/>
            <a:ext cx="1154121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 </a:t>
            </a:r>
            <a:r>
              <a:rPr lang="pt-BR" sz="2400" dirty="0" smtClean="0"/>
              <a:t>objeto é </a:t>
            </a:r>
            <a:r>
              <a:rPr lang="pt-BR" sz="2400" dirty="0"/>
              <a:t>uma construção de software que encapsula estado e comportamento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endParaRPr lang="pt-BR" sz="2400" dirty="0"/>
          </a:p>
        </p:txBody>
      </p:sp>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É tudo sobre objetos</a:t>
            </a:r>
            <a:endParaRPr lang="pt-BR" dirty="0"/>
          </a:p>
        </p:txBody>
      </p:sp>
      <p:pic>
        <p:nvPicPr>
          <p:cNvPr id="4" name="Imagem 3"/>
          <p:cNvPicPr>
            <a:picLocks noChangeAspect="1"/>
          </p:cNvPicPr>
          <p:nvPr/>
        </p:nvPicPr>
        <p:blipFill>
          <a:blip r:embed="rId4"/>
          <a:stretch>
            <a:fillRect/>
          </a:stretch>
        </p:blipFill>
        <p:spPr>
          <a:xfrm>
            <a:off x="2938162" y="3108124"/>
            <a:ext cx="6340390" cy="2206943"/>
          </a:xfrm>
          <a:prstGeom prst="rect">
            <a:avLst/>
          </a:prstGeom>
        </p:spPr>
      </p:pic>
    </p:spTree>
    <p:extLst>
      <p:ext uri="{BB962C8B-B14F-4D97-AF65-F5344CB8AC3E}">
        <p14:creationId xmlns:p14="http://schemas.microsoft.com/office/powerpoint/2010/main" val="16494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317156" y="1616444"/>
            <a:ext cx="1147942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2400" dirty="0"/>
              <a:t>Uma classe define atributos e comportamentos padrão, compartilhados por um mesmo tipo de objeto</a:t>
            </a:r>
          </a:p>
          <a:p>
            <a:pPr algn="just"/>
            <a:endParaRPr lang="pt-BR" sz="2400" dirty="0"/>
          </a:p>
          <a:p>
            <a:pPr algn="just"/>
            <a:endParaRPr lang="pt-BR" sz="2400" dirty="0"/>
          </a:p>
        </p:txBody>
      </p:sp>
      <p:pic>
        <p:nvPicPr>
          <p:cNvPr id="358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Classes</a:t>
            </a:r>
            <a:endParaRPr lang="pt-BR" dirty="0"/>
          </a:p>
        </p:txBody>
      </p:sp>
      <p:pic>
        <p:nvPicPr>
          <p:cNvPr id="11" name="Picture 2" descr="http://moodle.progdan.com/file.php/2/images/object-orien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697" y="2761064"/>
            <a:ext cx="4211911" cy="3672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É tudo sobre </a:t>
            </a:r>
            <a:r>
              <a:rPr lang="pt-BR" dirty="0" smtClean="0"/>
              <a:t>objetos</a:t>
            </a:r>
            <a:endParaRPr lang="pt-BR" dirty="0"/>
          </a:p>
        </p:txBody>
      </p:sp>
    </p:spTree>
    <p:extLst>
      <p:ext uri="{BB962C8B-B14F-4D97-AF65-F5344CB8AC3E}">
        <p14:creationId xmlns:p14="http://schemas.microsoft.com/office/powerpoint/2010/main" val="26761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8229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endParaRPr lang="pt-BR" dirty="0"/>
          </a:p>
        </p:txBody>
      </p:sp>
      <p:pic>
        <p:nvPicPr>
          <p:cNvPr id="5" name="Imagem 4"/>
          <p:cNvPicPr>
            <a:picLocks noChangeAspect="1"/>
          </p:cNvPicPr>
          <p:nvPr/>
        </p:nvPicPr>
        <p:blipFill>
          <a:blip r:embed="rId4"/>
          <a:stretch>
            <a:fillRect/>
          </a:stretch>
        </p:blipFill>
        <p:spPr>
          <a:xfrm>
            <a:off x="160337" y="2736850"/>
            <a:ext cx="1943100" cy="1943100"/>
          </a:xfrm>
          <a:prstGeom prst="rect">
            <a:avLst/>
          </a:prstGeom>
        </p:spPr>
      </p:pic>
      <p:pic>
        <p:nvPicPr>
          <p:cNvPr id="1030" name="Picture 6" descr="https://encrypted-tbn1.gstatic.com/images?q=tbn:ANd9GcS6KsddShEKkupbED_Pp4-LyDvvw76qwKGk9rnKPkIHM9UXHWQ6-f6C_6q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027" y="2787652"/>
            <a:ext cx="2838445" cy="18922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t1.gstatic.com/images?q=tbn:ANd9GcS75KFcY90hi_eqNZKCsm7AKWob5EI8b6VZBL9dVAFewJ1qYRbxEMBv9B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659" y="1706983"/>
            <a:ext cx="2562013" cy="756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2.gstatic.com/images?q=tbn:ANd9GcSAEZO1teWoZfOjYnsnFNu_FAu1ssE9Te_dhS4E5zwjRcMk1A3sft6T09s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2481" y="3254522"/>
            <a:ext cx="1978025" cy="7713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0.gstatic.com/images?q=tbn:ANd9GcQcmhEgwcmlk_7Lgm3y3exmdbHE6xhVyx6TR04lYm-ARYHqpsq-eWs86B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5854" y="5037703"/>
            <a:ext cx="2202076" cy="67255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encrypted-tbn1.gstatic.com/images?q=tbn:ANd9GcSxXqcKzeDv3UnPxIxezuDSdJ9OdmcsyN1y-w07AEx4fXa44Pm7g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950" y="3270250"/>
            <a:ext cx="1962150" cy="876300"/>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direita 6"/>
          <p:cNvSpPr/>
          <p:nvPr/>
        </p:nvSpPr>
        <p:spPr>
          <a:xfrm>
            <a:off x="2371732"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sp>
        <p:nvSpPr>
          <p:cNvPr id="21" name="Seta para a direita 20"/>
          <p:cNvSpPr/>
          <p:nvPr/>
        </p:nvSpPr>
        <p:spPr>
          <a:xfrm>
            <a:off x="5593926" y="3390900"/>
            <a:ext cx="790575" cy="6350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t-BR"/>
          </a:p>
        </p:txBody>
      </p:sp>
      <p:cxnSp>
        <p:nvCxnSpPr>
          <p:cNvPr id="11" name="Conector reto 10"/>
          <p:cNvCxnSpPr/>
          <p:nvPr/>
        </p:nvCxnSpPr>
        <p:spPr>
          <a:xfrm>
            <a:off x="9056259" y="2012952"/>
            <a:ext cx="0" cy="3473450"/>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flipH="1">
            <a:off x="9037213" y="20529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flipH="1">
            <a:off x="9075313" y="35261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flipH="1">
            <a:off x="9024513" y="5456533"/>
            <a:ext cx="514346" cy="4467"/>
          </a:xfrm>
          <a:prstGeom prst="line">
            <a:avLst/>
          </a:prstGeom>
          <a:ln w="69850"/>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1936750" y="2787652"/>
            <a:ext cx="1797050"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Envia Ordem de Compra/Venda</a:t>
            </a:r>
          </a:p>
        </p:txBody>
      </p:sp>
      <p:sp>
        <p:nvSpPr>
          <p:cNvPr id="32" name="CaixaDeTexto 31"/>
          <p:cNvSpPr txBox="1"/>
          <p:nvPr/>
        </p:nvSpPr>
        <p:spPr>
          <a:xfrm>
            <a:off x="6686549" y="2774952"/>
            <a:ext cx="1461239" cy="52322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sz="1400" dirty="0"/>
              <a:t>Registra Compra/Venda</a:t>
            </a:r>
          </a:p>
        </p:txBody>
      </p:sp>
      <p:cxnSp>
        <p:nvCxnSpPr>
          <p:cNvPr id="34" name="Conector reto 33"/>
          <p:cNvCxnSpPr/>
          <p:nvPr/>
        </p:nvCxnSpPr>
        <p:spPr>
          <a:xfrm>
            <a:off x="2479675" y="5257800"/>
            <a:ext cx="5608424" cy="33903"/>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38" name="Conector reto 37"/>
          <p:cNvCxnSpPr/>
          <p:nvPr/>
        </p:nvCxnSpPr>
        <p:spPr>
          <a:xfrm flipV="1">
            <a:off x="2517775" y="48122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cxnSp>
        <p:nvCxnSpPr>
          <p:cNvPr id="40" name="Conector reto 39"/>
          <p:cNvCxnSpPr/>
          <p:nvPr/>
        </p:nvCxnSpPr>
        <p:spPr>
          <a:xfrm flipV="1">
            <a:off x="8054975" y="4850323"/>
            <a:ext cx="0" cy="458277"/>
          </a:xfrm>
          <a:prstGeom prst="line">
            <a:avLst/>
          </a:prstGeom>
          <a:ln w="92075"/>
        </p:spPr>
        <p:style>
          <a:lnRef idx="3">
            <a:schemeClr val="accent6"/>
          </a:lnRef>
          <a:fillRef idx="0">
            <a:schemeClr val="accent6"/>
          </a:fillRef>
          <a:effectRef idx="2">
            <a:schemeClr val="accent6"/>
          </a:effectRef>
          <a:fontRef idx="minor">
            <a:schemeClr val="tx1"/>
          </a:fontRef>
        </p:style>
      </p:cxnSp>
      <p:sp>
        <p:nvSpPr>
          <p:cNvPr id="41" name="CaixaDeTexto 40"/>
          <p:cNvSpPr txBox="1"/>
          <p:nvPr/>
        </p:nvSpPr>
        <p:spPr>
          <a:xfrm>
            <a:off x="4666821" y="4779238"/>
            <a:ext cx="1698205" cy="400110"/>
          </a:xfrm>
          <a:prstGeom prst="rect">
            <a:avLst/>
          </a:prstGeom>
          <a:noFill/>
        </p:spPr>
        <p:txBody>
          <a:bodyPr wrap="square" rtlCol="0">
            <a:spAutoFit/>
          </a:bodyPr>
          <a:lstStyle/>
          <a:p>
            <a:r>
              <a:rPr lang="pt-BR" sz="2000" b="1" dirty="0" smtClean="0">
                <a:solidFill>
                  <a:schemeClr val="bg1">
                    <a:lumMod val="50000"/>
                  </a:schemeClr>
                </a:solidFill>
              </a:rPr>
              <a:t>Operação</a:t>
            </a:r>
            <a:endParaRPr lang="pt-BR" sz="2000" b="1" dirty="0">
              <a:solidFill>
                <a:schemeClr val="bg1">
                  <a:lumMod val="50000"/>
                </a:schemeClr>
              </a:solidFill>
            </a:endParaRPr>
          </a:p>
        </p:txBody>
      </p:sp>
      <p:sp>
        <p:nvSpPr>
          <p:cNvPr id="19" name="Seta para baixo 18"/>
          <p:cNvSpPr/>
          <p:nvPr/>
        </p:nvSpPr>
        <p:spPr>
          <a:xfrm>
            <a:off x="4989302" y="5318180"/>
            <a:ext cx="526621" cy="33020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a:p>
        </p:txBody>
      </p:sp>
      <p:sp>
        <p:nvSpPr>
          <p:cNvPr id="43" name="CaixaDeTexto 42"/>
          <p:cNvSpPr txBox="1"/>
          <p:nvPr/>
        </p:nvSpPr>
        <p:spPr>
          <a:xfrm>
            <a:off x="3749676" y="5690662"/>
            <a:ext cx="3159124" cy="400110"/>
          </a:xfrm>
          <a:prstGeom prst="rect">
            <a:avLst/>
          </a:prstGeom>
          <a:noFill/>
        </p:spPr>
        <p:txBody>
          <a:bodyPr wrap="square" rtlCol="0">
            <a:spAutoFit/>
          </a:bodyPr>
          <a:lstStyle/>
          <a:p>
            <a:r>
              <a:rPr lang="pt-BR" sz="2000" b="1" dirty="0">
                <a:solidFill>
                  <a:srgbClr val="E75757"/>
                </a:solidFill>
              </a:rPr>
              <a:t>Taxas de intermediação</a:t>
            </a:r>
          </a:p>
        </p:txBody>
      </p:sp>
      <p:sp>
        <p:nvSpPr>
          <p:cNvPr id="44" name="CaixaDeTexto 43"/>
          <p:cNvSpPr txBox="1"/>
          <p:nvPr/>
        </p:nvSpPr>
        <p:spPr>
          <a:xfrm>
            <a:off x="4029076" y="5970062"/>
            <a:ext cx="3159124" cy="400110"/>
          </a:xfrm>
          <a:prstGeom prst="rect">
            <a:avLst/>
          </a:prstGeom>
          <a:noFill/>
        </p:spPr>
        <p:txBody>
          <a:bodyPr wrap="square" rtlCol="0">
            <a:spAutoFit/>
          </a:bodyPr>
          <a:lstStyle/>
          <a:p>
            <a:r>
              <a:rPr lang="pt-BR" sz="2000" b="1" dirty="0" smtClean="0">
                <a:solidFill>
                  <a:srgbClr val="E75757"/>
                </a:solidFill>
              </a:rPr>
              <a:t>Alimenta a carteira</a:t>
            </a:r>
            <a:endParaRPr lang="pt-BR" sz="2000" b="1" dirty="0">
              <a:solidFill>
                <a:srgbClr val="E75757"/>
              </a:solidFill>
            </a:endParaRPr>
          </a:p>
        </p:txBody>
      </p:sp>
    </p:spTree>
    <p:extLst>
      <p:ext uri="{BB962C8B-B14F-4D97-AF65-F5344CB8AC3E}">
        <p14:creationId xmlns:p14="http://schemas.microsoft.com/office/powerpoint/2010/main" val="351299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Protótipo</a:t>
            </a:r>
            <a:endParaRPr lang="pt-BR" dirty="0"/>
          </a:p>
        </p:txBody>
      </p:sp>
      <p:pic>
        <p:nvPicPr>
          <p:cNvPr id="2" name="Imagem 1"/>
          <p:cNvPicPr>
            <a:picLocks noChangeAspect="1"/>
          </p:cNvPicPr>
          <p:nvPr/>
        </p:nvPicPr>
        <p:blipFill>
          <a:blip r:embed="rId4"/>
          <a:stretch>
            <a:fillRect/>
          </a:stretch>
        </p:blipFill>
        <p:spPr>
          <a:xfrm>
            <a:off x="155575" y="1558927"/>
            <a:ext cx="6248400" cy="2381250"/>
          </a:xfrm>
          <a:prstGeom prst="rect">
            <a:avLst/>
          </a:prstGeom>
        </p:spPr>
      </p:pic>
      <p:pic>
        <p:nvPicPr>
          <p:cNvPr id="3" name="Imagem 2"/>
          <p:cNvPicPr>
            <a:picLocks noChangeAspect="1"/>
          </p:cNvPicPr>
          <p:nvPr/>
        </p:nvPicPr>
        <p:blipFill>
          <a:blip r:embed="rId5"/>
          <a:stretch>
            <a:fillRect/>
          </a:stretch>
        </p:blipFill>
        <p:spPr>
          <a:xfrm>
            <a:off x="5392737" y="2879725"/>
            <a:ext cx="6257925" cy="3409950"/>
          </a:xfrm>
          <a:prstGeom prst="rect">
            <a:avLst/>
          </a:prstGeom>
        </p:spPr>
      </p:pic>
      <p:sp>
        <p:nvSpPr>
          <p:cNvPr id="30" name="CaixaDeTexto 29"/>
          <p:cNvSpPr txBox="1"/>
          <p:nvPr/>
        </p:nvSpPr>
        <p:spPr>
          <a:xfrm>
            <a:off x="7894637" y="2527299"/>
            <a:ext cx="1797050" cy="400110"/>
          </a:xfrm>
          <a:prstGeom prst="rect">
            <a:avLst/>
          </a:prstGeom>
          <a:noFill/>
        </p:spPr>
        <p:txBody>
          <a:bodyPr wrap="square" rtlCol="0">
            <a:spAutoFit/>
          </a:bodyPr>
          <a:lstStyle>
            <a:defPPr>
              <a:defRPr lang="en-US"/>
            </a:defPPr>
            <a:lvl1pPr>
              <a:defRPr sz="2000" b="1">
                <a:solidFill>
                  <a:schemeClr val="bg1">
                    <a:lumMod val="50000"/>
                  </a:schemeClr>
                </a:solidFill>
              </a:defRPr>
            </a:lvl1pPr>
          </a:lstStyle>
          <a:p>
            <a:r>
              <a:rPr lang="pt-BR" dirty="0" smtClean="0"/>
              <a:t>Carteira</a:t>
            </a:r>
            <a:endParaRPr lang="pt-BR" dirty="0"/>
          </a:p>
        </p:txBody>
      </p:sp>
    </p:spTree>
    <p:extLst>
      <p:ext uri="{BB962C8B-B14F-4D97-AF65-F5344CB8AC3E}">
        <p14:creationId xmlns:p14="http://schemas.microsoft.com/office/powerpoint/2010/main" val="50023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 Taxas</a:t>
            </a:r>
            <a:endParaRPr lang="pt-BR" dirty="0"/>
          </a:p>
        </p:txBody>
      </p:sp>
      <p:sp>
        <p:nvSpPr>
          <p:cNvPr id="4" name="Retângulo de cantos arredondados 3"/>
          <p:cNvSpPr/>
          <p:nvPr/>
        </p:nvSpPr>
        <p:spPr>
          <a:xfrm>
            <a:off x="296434" y="1625600"/>
            <a:ext cx="53169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Corretagem: </a:t>
            </a:r>
            <a:r>
              <a:rPr lang="pt-BR" dirty="0" smtClean="0">
                <a:solidFill>
                  <a:schemeClr val="bg1">
                    <a:lumMod val="50000"/>
                  </a:schemeClr>
                </a:solidFill>
              </a:rPr>
              <a:t>R$ 10,00 + 0,3% do valor da operação</a:t>
            </a:r>
          </a:p>
          <a:p>
            <a:endParaRPr lang="pt-BR" b="1" dirty="0" smtClean="0">
              <a:solidFill>
                <a:schemeClr val="bg1">
                  <a:lumMod val="50000"/>
                </a:schemeClr>
              </a:solidFill>
            </a:endParaRPr>
          </a:p>
          <a:p>
            <a:r>
              <a:rPr lang="pt-BR" b="1" dirty="0" smtClean="0">
                <a:solidFill>
                  <a:schemeClr val="bg1">
                    <a:lumMod val="50000"/>
                  </a:schemeClr>
                </a:solidFill>
              </a:rPr>
              <a:t>Emolumentos: </a:t>
            </a:r>
            <a:r>
              <a:rPr lang="pt-BR" dirty="0" smtClean="0">
                <a:solidFill>
                  <a:schemeClr val="bg1">
                    <a:lumMod val="50000"/>
                  </a:schemeClr>
                </a:solidFill>
              </a:rPr>
              <a:t>R$ 0,0325 % do valor da operação</a:t>
            </a:r>
            <a:r>
              <a:rPr lang="pt-BR" b="1" dirty="0" smtClean="0">
                <a:solidFill>
                  <a:schemeClr val="bg1">
                    <a:lumMod val="50000"/>
                  </a:schemeClr>
                </a:solidFill>
              </a:rPr>
              <a:t> </a:t>
            </a:r>
            <a:endParaRPr lang="pt-BR" b="1" dirty="0">
              <a:solidFill>
                <a:schemeClr val="bg1">
                  <a:lumMod val="50000"/>
                </a:schemeClr>
              </a:solidFill>
            </a:endParaRPr>
          </a:p>
        </p:txBody>
      </p:sp>
      <p:sp>
        <p:nvSpPr>
          <p:cNvPr id="12" name="CaixaDeTexto 11"/>
          <p:cNvSpPr txBox="1"/>
          <p:nvPr/>
        </p:nvSpPr>
        <p:spPr>
          <a:xfrm>
            <a:off x="356393" y="14684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Taxas Por Operação</a:t>
            </a:r>
            <a:endParaRPr lang="pt-BR" sz="2800" dirty="0"/>
          </a:p>
        </p:txBody>
      </p:sp>
      <p:sp>
        <p:nvSpPr>
          <p:cNvPr id="13" name="Retângulo de cantos arredondados 12"/>
          <p:cNvSpPr/>
          <p:nvPr/>
        </p:nvSpPr>
        <p:spPr>
          <a:xfrm>
            <a:off x="5770134" y="1536700"/>
            <a:ext cx="58503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a:p>
            <a:r>
              <a:rPr lang="pt-BR" b="1" dirty="0" smtClean="0">
                <a:solidFill>
                  <a:schemeClr val="bg1">
                    <a:lumMod val="50000"/>
                  </a:schemeClr>
                </a:solidFill>
              </a:rPr>
              <a:t>Valor da Operação: </a:t>
            </a:r>
            <a:r>
              <a:rPr lang="pt-BR" dirty="0" smtClean="0">
                <a:solidFill>
                  <a:schemeClr val="bg1">
                    <a:lumMod val="50000"/>
                  </a:schemeClr>
                </a:solidFill>
              </a:rPr>
              <a:t>R$ 1200,00</a:t>
            </a:r>
          </a:p>
          <a:p>
            <a:r>
              <a:rPr lang="pt-BR" b="1" dirty="0" smtClean="0">
                <a:solidFill>
                  <a:schemeClr val="bg1">
                    <a:lumMod val="50000"/>
                  </a:schemeClr>
                </a:solidFill>
              </a:rPr>
              <a:t>Corretagem: </a:t>
            </a:r>
            <a:r>
              <a:rPr lang="pt-BR" dirty="0" smtClean="0">
                <a:solidFill>
                  <a:schemeClr val="bg1">
                    <a:lumMod val="50000"/>
                  </a:schemeClr>
                </a:solidFill>
              </a:rPr>
              <a:t>R$ 10,00 + 0,3% * 1200 = R$ 13,60</a:t>
            </a:r>
          </a:p>
          <a:p>
            <a:r>
              <a:rPr lang="pt-BR" b="1" dirty="0" smtClean="0">
                <a:solidFill>
                  <a:schemeClr val="bg1">
                    <a:lumMod val="50000"/>
                  </a:schemeClr>
                </a:solidFill>
              </a:rPr>
              <a:t>Emolumentos: </a:t>
            </a:r>
            <a:r>
              <a:rPr lang="pt-BR" dirty="0" smtClean="0">
                <a:solidFill>
                  <a:schemeClr val="bg1">
                    <a:lumMod val="50000"/>
                  </a:schemeClr>
                </a:solidFill>
              </a:rPr>
              <a:t>R$ 0,0325 % * R$ 1200,00 =</a:t>
            </a:r>
            <a:r>
              <a:rPr lang="pt-BR" b="1" dirty="0" smtClean="0">
                <a:solidFill>
                  <a:schemeClr val="bg1">
                    <a:lumMod val="50000"/>
                  </a:schemeClr>
                </a:solidFill>
              </a:rPr>
              <a:t> </a:t>
            </a:r>
            <a:r>
              <a:rPr lang="pt-BR" dirty="0" smtClean="0">
                <a:solidFill>
                  <a:schemeClr val="bg1">
                    <a:lumMod val="50000"/>
                  </a:schemeClr>
                </a:solidFill>
              </a:rPr>
              <a:t>R$ 0,39</a:t>
            </a:r>
          </a:p>
          <a:p>
            <a:r>
              <a:rPr lang="pt-BR" b="1" dirty="0" smtClean="0">
                <a:solidFill>
                  <a:schemeClr val="bg1">
                    <a:lumMod val="50000"/>
                  </a:schemeClr>
                </a:solidFill>
              </a:rPr>
              <a:t>Total Custos: </a:t>
            </a:r>
            <a:r>
              <a:rPr lang="pt-BR" dirty="0" smtClean="0">
                <a:solidFill>
                  <a:schemeClr val="bg1">
                    <a:lumMod val="50000"/>
                  </a:schemeClr>
                </a:solidFill>
              </a:rPr>
              <a:t>R$ 13,60 +R$ 0,39</a:t>
            </a:r>
            <a:r>
              <a:rPr lang="pt-BR" b="1" dirty="0" smtClean="0">
                <a:solidFill>
                  <a:schemeClr val="bg1">
                    <a:lumMod val="50000"/>
                  </a:schemeClr>
                </a:solidFill>
              </a:rPr>
              <a:t> = </a:t>
            </a:r>
            <a:r>
              <a:rPr lang="pt-BR" dirty="0" smtClean="0">
                <a:solidFill>
                  <a:schemeClr val="bg1">
                    <a:lumMod val="50000"/>
                  </a:schemeClr>
                </a:solidFill>
              </a:rPr>
              <a:t>13,99</a:t>
            </a:r>
            <a:endParaRPr lang="pt-BR" dirty="0">
              <a:solidFill>
                <a:schemeClr val="bg1">
                  <a:lumMod val="50000"/>
                </a:schemeClr>
              </a:solidFill>
            </a:endParaRPr>
          </a:p>
        </p:txBody>
      </p:sp>
      <p:sp>
        <p:nvSpPr>
          <p:cNvPr id="15" name="CaixaDeTexto 14"/>
          <p:cNvSpPr txBox="1"/>
          <p:nvPr/>
        </p:nvSpPr>
        <p:spPr>
          <a:xfrm>
            <a:off x="5830093" y="1379510"/>
            <a:ext cx="36314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Exemplo</a:t>
            </a:r>
            <a:endParaRPr lang="pt-BR" sz="2800" dirty="0"/>
          </a:p>
        </p:txBody>
      </p:sp>
    </p:spTree>
    <p:extLst>
      <p:ext uri="{BB962C8B-B14F-4D97-AF65-F5344CB8AC3E}">
        <p14:creationId xmlns:p14="http://schemas.microsoft.com/office/powerpoint/2010/main" val="23308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Quais são os objetos?</a:t>
            </a:r>
            <a:endParaRPr lang="pt-BR" sz="2800" dirty="0"/>
          </a:p>
        </p:txBody>
      </p:sp>
    </p:spTree>
    <p:extLst>
      <p:ext uri="{BB962C8B-B14F-4D97-AF65-F5344CB8AC3E}">
        <p14:creationId xmlns:p14="http://schemas.microsoft.com/office/powerpoint/2010/main" val="20796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p:nvSpPr>
        <p:spPr bwMode="auto">
          <a:xfrm>
            <a:off x="296434" y="225426"/>
            <a:ext cx="11641566"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600" kern="1200">
                <a:solidFill>
                  <a:schemeClr val="bg1"/>
                </a:solidFill>
                <a:latin typeface="+mj-lt"/>
                <a:ea typeface="+mj-ea"/>
                <a:cs typeface="+mj-cs"/>
              </a:defRPr>
            </a:lvl1pPr>
            <a:lvl2pPr algn="l" rtl="0" eaLnBrk="1" fontAlgn="base" hangingPunct="1">
              <a:spcBef>
                <a:spcPct val="0"/>
              </a:spcBef>
              <a:spcAft>
                <a:spcPct val="0"/>
              </a:spcAft>
              <a:defRPr sz="4400">
                <a:solidFill>
                  <a:schemeClr val="tx1"/>
                </a:solidFill>
                <a:latin typeface="Segoe UI Light" pitchFamily="34" charset="0"/>
              </a:defRPr>
            </a:lvl2pPr>
            <a:lvl3pPr algn="l" rtl="0" eaLnBrk="1" fontAlgn="base" hangingPunct="1">
              <a:spcBef>
                <a:spcPct val="0"/>
              </a:spcBef>
              <a:spcAft>
                <a:spcPct val="0"/>
              </a:spcAft>
              <a:defRPr sz="4400">
                <a:solidFill>
                  <a:schemeClr val="tx1"/>
                </a:solidFill>
                <a:latin typeface="Segoe UI Light" pitchFamily="34" charset="0"/>
              </a:defRPr>
            </a:lvl3pPr>
            <a:lvl4pPr algn="l" rtl="0" eaLnBrk="1" fontAlgn="base" hangingPunct="1">
              <a:spcBef>
                <a:spcPct val="0"/>
              </a:spcBef>
              <a:spcAft>
                <a:spcPct val="0"/>
              </a:spcAft>
              <a:defRPr sz="4400">
                <a:solidFill>
                  <a:schemeClr val="tx1"/>
                </a:solidFill>
                <a:latin typeface="Segoe UI Light" pitchFamily="34" charset="0"/>
              </a:defRPr>
            </a:lvl4pPr>
            <a:lvl5pPr algn="l" rtl="0" eaLnBrk="1" fontAlgn="base" hangingPunct="1">
              <a:spcBef>
                <a:spcPct val="0"/>
              </a:spcBef>
              <a:spcAft>
                <a:spcPct val="0"/>
              </a:spcAft>
              <a:defRPr sz="4400">
                <a:solidFill>
                  <a:schemeClr val="tx1"/>
                </a:solidFill>
                <a:latin typeface="Segoe UI Light" pitchFamily="34" charset="0"/>
              </a:defRPr>
            </a:lvl5pPr>
            <a:lvl6pPr marL="457200" algn="l" rtl="0" eaLnBrk="1" fontAlgn="base" hangingPunct="1">
              <a:spcBef>
                <a:spcPct val="0"/>
              </a:spcBef>
              <a:spcAft>
                <a:spcPct val="0"/>
              </a:spcAft>
              <a:defRPr sz="4400">
                <a:solidFill>
                  <a:schemeClr val="tx1"/>
                </a:solidFill>
                <a:latin typeface="Segoe UI Light" pitchFamily="34" charset="0"/>
              </a:defRPr>
            </a:lvl6pPr>
            <a:lvl7pPr marL="914400" algn="l" rtl="0" eaLnBrk="1" fontAlgn="base" hangingPunct="1">
              <a:spcBef>
                <a:spcPct val="0"/>
              </a:spcBef>
              <a:spcAft>
                <a:spcPct val="0"/>
              </a:spcAft>
              <a:defRPr sz="4400">
                <a:solidFill>
                  <a:schemeClr val="tx1"/>
                </a:solidFill>
                <a:latin typeface="Segoe UI Light" pitchFamily="34" charset="0"/>
              </a:defRPr>
            </a:lvl7pPr>
            <a:lvl8pPr marL="1371600" algn="l" rtl="0" eaLnBrk="1" fontAlgn="base" hangingPunct="1">
              <a:spcBef>
                <a:spcPct val="0"/>
              </a:spcBef>
              <a:spcAft>
                <a:spcPct val="0"/>
              </a:spcAft>
              <a:defRPr sz="4400">
                <a:solidFill>
                  <a:schemeClr val="tx1"/>
                </a:solidFill>
                <a:latin typeface="Segoe UI Light" pitchFamily="34" charset="0"/>
              </a:defRPr>
            </a:lvl8pPr>
            <a:lvl9pPr marL="1828800" algn="l" rtl="0" eaLnBrk="1" fontAlgn="base" hangingPunct="1">
              <a:spcBef>
                <a:spcPct val="0"/>
              </a:spcBef>
              <a:spcAft>
                <a:spcPct val="0"/>
              </a:spcAft>
              <a:defRPr sz="4400">
                <a:solidFill>
                  <a:schemeClr val="tx1"/>
                </a:solidFill>
                <a:latin typeface="Segoe UI Light" pitchFamily="34" charset="0"/>
              </a:defRPr>
            </a:lvl9pPr>
          </a:lstStyle>
          <a:p>
            <a:r>
              <a:rPr lang="pt-BR" dirty="0" smtClean="0"/>
              <a:t>Mercado de ações – Home </a:t>
            </a:r>
            <a:r>
              <a:rPr lang="pt-BR" dirty="0" err="1" smtClean="0"/>
              <a:t>Broker</a:t>
            </a:r>
            <a:r>
              <a:rPr lang="pt-BR" dirty="0" smtClean="0"/>
              <a:t> </a:t>
            </a:r>
            <a:endParaRPr lang="pt-BR" dirty="0"/>
          </a:p>
        </p:txBody>
      </p:sp>
      <p:sp>
        <p:nvSpPr>
          <p:cNvPr id="4" name="Retângulo de cantos arredondados 3"/>
          <p:cNvSpPr/>
          <p:nvPr/>
        </p:nvSpPr>
        <p:spPr>
          <a:xfrm>
            <a:off x="296434" y="1625600"/>
            <a:ext cx="11641566" cy="4889500"/>
          </a:xfrm>
          <a:prstGeom prst="roundRect">
            <a:avLst/>
          </a:prstGeom>
          <a:ln w="41275">
            <a:solidFill>
              <a:srgbClr val="000066"/>
            </a:solidFill>
          </a:ln>
        </p:spPr>
        <p:style>
          <a:lnRef idx="2">
            <a:schemeClr val="accent1"/>
          </a:lnRef>
          <a:fillRef idx="1">
            <a:schemeClr val="lt1"/>
          </a:fillRef>
          <a:effectRef idx="0">
            <a:schemeClr val="accent1"/>
          </a:effectRef>
          <a:fontRef idx="minor">
            <a:schemeClr val="dk1"/>
          </a:fontRef>
        </p:style>
        <p:txBody>
          <a:bodyPr rtlCol="0" anchor="t"/>
          <a:lstStyle/>
          <a:p>
            <a:endParaRPr lang="pt-BR" dirty="0"/>
          </a:p>
          <a:p>
            <a:endParaRPr lang="pt-BR" dirty="0" smtClean="0"/>
          </a:p>
        </p:txBody>
      </p:sp>
      <p:sp>
        <p:nvSpPr>
          <p:cNvPr id="12" name="CaixaDeTexto 11"/>
          <p:cNvSpPr txBox="1"/>
          <p:nvPr/>
        </p:nvSpPr>
        <p:spPr>
          <a:xfrm>
            <a:off x="356393" y="1468410"/>
            <a:ext cx="4202907" cy="523220"/>
          </a:xfrm>
          <a:prstGeom prst="rect">
            <a:avLst/>
          </a:prstGeom>
          <a:solidFill>
            <a:schemeClr val="bg1"/>
          </a:solidFill>
        </p:spPr>
        <p:txBody>
          <a:bodyPr wrap="square" rtlCol="0">
            <a:spAutoFit/>
          </a:bodyPr>
          <a:lstStyle>
            <a:defPPr>
              <a:defRPr lang="en-US"/>
            </a:defPPr>
            <a:lvl1pPr>
              <a:defRPr sz="2000" b="1">
                <a:solidFill>
                  <a:schemeClr val="bg1">
                    <a:lumMod val="50000"/>
                  </a:schemeClr>
                </a:solidFill>
              </a:defRPr>
            </a:lvl1pPr>
          </a:lstStyle>
          <a:p>
            <a:r>
              <a:rPr lang="pt-BR" sz="2800" dirty="0" smtClean="0"/>
              <a:t>E os comportamentos?</a:t>
            </a:r>
            <a:endParaRPr lang="pt-BR" sz="2800" dirty="0"/>
          </a:p>
        </p:txBody>
      </p:sp>
    </p:spTree>
    <p:extLst>
      <p:ext uri="{BB962C8B-B14F-4D97-AF65-F5344CB8AC3E}">
        <p14:creationId xmlns:p14="http://schemas.microsoft.com/office/powerpoint/2010/main" val="340938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2" descr="http://www.metropoledigital.ufrn.br/aulas/disciplinas/poo/imagens/a01_figura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142" y="2139891"/>
            <a:ext cx="467995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Os pilares da OO</a:t>
            </a:r>
          </a:p>
        </p:txBody>
      </p:sp>
    </p:spTree>
    <p:extLst>
      <p:ext uri="{BB962C8B-B14F-4D97-AF65-F5344CB8AC3E}">
        <p14:creationId xmlns:p14="http://schemas.microsoft.com/office/powerpoint/2010/main" val="96263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idx="1"/>
          </p:nvPr>
        </p:nvSpPr>
        <p:spPr>
          <a:xfrm>
            <a:off x="338257" y="3179805"/>
            <a:ext cx="11281719" cy="193589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just"/>
            <a:r>
              <a:rPr lang="pt-BR" sz="4000" dirty="0" smtClean="0"/>
              <a:t>“É </a:t>
            </a:r>
            <a:r>
              <a:rPr lang="pt-BR" sz="4000" dirty="0"/>
              <a:t>uma característica da OO, no qual peças de um </a:t>
            </a:r>
            <a:r>
              <a:rPr lang="pt-BR" sz="4000" dirty="0" smtClean="0"/>
              <a:t>software </a:t>
            </a:r>
            <a:r>
              <a:rPr lang="pt-BR" sz="4000" dirty="0"/>
              <a:t>são </a:t>
            </a:r>
            <a:r>
              <a:rPr lang="pt-BR" sz="4000" dirty="0" smtClean="0"/>
              <a:t>autossuficientes”</a:t>
            </a:r>
            <a:endParaRPr lang="pt-BR" sz="4000" dirty="0"/>
          </a:p>
          <a:p>
            <a:pPr algn="just"/>
            <a:endParaRPr lang="pt-BR" sz="4000" dirty="0"/>
          </a:p>
        </p:txBody>
      </p:sp>
      <p:pic>
        <p:nvPicPr>
          <p:cNvPr id="399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31708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Material e Contatos</a:t>
            </a:r>
            <a:endParaRPr lang="pt-BR" dirty="0" smtClean="0">
              <a:solidFill>
                <a:srgbClr val="FFFFFF"/>
              </a:solidFill>
            </a:endParaRPr>
          </a:p>
        </p:txBody>
      </p:sp>
      <p:sp>
        <p:nvSpPr>
          <p:cNvPr id="2" name="Retângulo 1"/>
          <p:cNvSpPr/>
          <p:nvPr/>
        </p:nvSpPr>
        <p:spPr>
          <a:xfrm>
            <a:off x="604838" y="2067339"/>
            <a:ext cx="11420786" cy="4524315"/>
          </a:xfrm>
          <a:prstGeom prst="rect">
            <a:avLst/>
          </a:prstGeom>
        </p:spPr>
        <p:txBody>
          <a:bodyPr wrap="square">
            <a:spAutoFit/>
          </a:bodyPr>
          <a:lstStyle/>
          <a:p>
            <a:r>
              <a:rPr lang="pt-BR" dirty="0">
                <a:hlinkClick r:id="rId3"/>
              </a:rPr>
              <a:t>Canal do </a:t>
            </a:r>
            <a:r>
              <a:rPr lang="pt-BR" dirty="0" err="1">
                <a:hlinkClick r:id="rId3"/>
              </a:rPr>
              <a:t>GitHub</a:t>
            </a:r>
            <a:r>
              <a:rPr lang="pt-BR" dirty="0">
                <a:hlinkClick r:id="rId3"/>
              </a:rPr>
              <a:t> com Exemplos</a:t>
            </a:r>
            <a:r>
              <a:rPr lang="pt-BR" dirty="0"/>
              <a:t/>
            </a:r>
            <a:br>
              <a:rPr lang="pt-BR" dirty="0"/>
            </a:br>
            <a:endParaRPr lang="pt-BR" dirty="0"/>
          </a:p>
          <a:p>
            <a:r>
              <a:rPr lang="pt-BR" dirty="0">
                <a:hlinkClick r:id="rId4"/>
              </a:rPr>
              <a:t>Conteúdo da </a:t>
            </a:r>
            <a:r>
              <a:rPr lang="pt-BR" dirty="0" err="1">
                <a:hlinkClick r:id="rId4"/>
              </a:rPr>
              <a:t>MBCorp</a:t>
            </a:r>
            <a:r>
              <a:rPr lang="pt-BR" dirty="0">
                <a:hlinkClick r:id="rId4"/>
              </a:rPr>
              <a:t> com links sobre assuntos relacionados com arquitetura no </a:t>
            </a:r>
            <a:r>
              <a:rPr lang="pt-BR" dirty="0" smtClean="0">
                <a:hlinkClick r:id="rId4"/>
              </a:rPr>
              <a:t>Scoop.it</a:t>
            </a:r>
            <a:r>
              <a:rPr lang="pt-BR" dirty="0"/>
              <a:t/>
            </a:r>
            <a:br>
              <a:rPr lang="pt-BR" dirty="0"/>
            </a:br>
            <a:endParaRPr lang="pt-BR" dirty="0"/>
          </a:p>
          <a:p>
            <a:r>
              <a:rPr lang="pt-BR" dirty="0">
                <a:hlinkClick r:id="rId5"/>
              </a:rPr>
              <a:t>Curta a página</a:t>
            </a:r>
            <a:r>
              <a:rPr lang="pt-BR" i="1" dirty="0">
                <a:hlinkClick r:id="rId5"/>
              </a:rPr>
              <a:t> </a:t>
            </a:r>
            <a:r>
              <a:rPr lang="pt-BR" dirty="0">
                <a:hlinkClick r:id="rId5"/>
              </a:rPr>
              <a:t> da </a:t>
            </a:r>
            <a:r>
              <a:rPr lang="pt-BR" dirty="0" err="1">
                <a:hlinkClick r:id="rId5"/>
              </a:rPr>
              <a:t>MBCorp</a:t>
            </a:r>
            <a:r>
              <a:rPr lang="pt-BR" dirty="0">
                <a:hlinkClick r:id="rId5"/>
              </a:rPr>
              <a:t> no </a:t>
            </a:r>
            <a:r>
              <a:rPr lang="pt-BR" dirty="0" err="1">
                <a:hlinkClick r:id="rId5"/>
              </a:rPr>
              <a:t>Facebook</a:t>
            </a:r>
            <a:r>
              <a:rPr lang="pt-BR" dirty="0">
                <a:hlinkClick r:id="rId5"/>
              </a:rPr>
              <a:t> e fique plugado com as novidades, artigos e promoções e workshops </a:t>
            </a:r>
            <a:r>
              <a:rPr lang="pt-BR" dirty="0" smtClean="0">
                <a:hlinkClick r:id="rId5"/>
              </a:rPr>
              <a:t>gratuitos</a:t>
            </a:r>
            <a:endParaRPr lang="pt-BR" dirty="0" smtClean="0"/>
          </a:p>
          <a:p>
            <a:endParaRPr lang="pt-BR" dirty="0"/>
          </a:p>
          <a:p>
            <a:r>
              <a:rPr lang="pt-BR" dirty="0" err="1" smtClean="0">
                <a:hlinkClick r:id="rId6"/>
              </a:rPr>
              <a:t>Forum</a:t>
            </a:r>
            <a:r>
              <a:rPr lang="pt-BR" dirty="0"/>
              <a:t/>
            </a:r>
            <a:br>
              <a:rPr lang="pt-BR" dirty="0"/>
            </a:br>
            <a:endParaRPr lang="pt-BR" dirty="0"/>
          </a:p>
          <a:p>
            <a:r>
              <a:rPr lang="pt-BR" b="1" dirty="0"/>
              <a:t>Site/Blog:</a:t>
            </a:r>
            <a:r>
              <a:rPr lang="pt-BR" dirty="0"/>
              <a:t> </a:t>
            </a:r>
            <a:r>
              <a:rPr lang="pt-BR" dirty="0" smtClean="0">
                <a:hlinkClick r:id="rId7"/>
              </a:rPr>
              <a:t>www.mbcorp.com.br</a:t>
            </a:r>
            <a:endParaRPr lang="pt-BR" dirty="0"/>
          </a:p>
          <a:p>
            <a:r>
              <a:rPr lang="pt-BR" dirty="0"/>
              <a:t/>
            </a:r>
            <a:br>
              <a:rPr lang="pt-BR" dirty="0"/>
            </a:br>
            <a:r>
              <a:rPr lang="pt-BR" b="1" dirty="0" err="1"/>
              <a:t>Twitter</a:t>
            </a:r>
            <a:r>
              <a:rPr lang="pt-BR" b="1" dirty="0"/>
              <a:t>: </a:t>
            </a:r>
            <a:r>
              <a:rPr lang="pt-BR" dirty="0"/>
              <a:t>@</a:t>
            </a:r>
            <a:r>
              <a:rPr lang="pt-BR" dirty="0" err="1"/>
              <a:t>fabiomargarito</a:t>
            </a:r>
            <a:r>
              <a:rPr lang="pt-BR" dirty="0"/>
              <a:t>  e @</a:t>
            </a:r>
            <a:r>
              <a:rPr lang="pt-BR" dirty="0" err="1"/>
              <a:t>thembcorp</a:t>
            </a:r>
            <a:r>
              <a:rPr lang="pt-BR" dirty="0"/>
              <a:t/>
            </a:r>
            <a:br>
              <a:rPr lang="pt-BR" dirty="0"/>
            </a:br>
            <a:endParaRPr lang="pt-BR" dirty="0"/>
          </a:p>
          <a:p>
            <a:r>
              <a:rPr lang="pt-BR" b="1" dirty="0"/>
              <a:t>Skype:</a:t>
            </a:r>
            <a:r>
              <a:rPr lang="pt-BR" dirty="0"/>
              <a:t> </a:t>
            </a:r>
            <a:r>
              <a:rPr lang="pt-BR" dirty="0" err="1"/>
              <a:t>fmargarito</a:t>
            </a:r>
            <a:r>
              <a:rPr lang="pt-BR" dirty="0"/>
              <a:t> ou pelo e-mail </a:t>
            </a:r>
            <a:r>
              <a:rPr lang="pt-BR" dirty="0">
                <a:hlinkClick r:id="rId8"/>
              </a:rPr>
              <a:t>fabiomargarito@live.com</a:t>
            </a:r>
            <a:r>
              <a:rPr lang="pt-BR" dirty="0"/>
              <a:t/>
            </a:r>
            <a:br>
              <a:rPr lang="pt-BR" dirty="0"/>
            </a:br>
            <a:endParaRPr lang="pt-BR" dirty="0"/>
          </a:p>
          <a:p>
            <a:r>
              <a:rPr lang="pt-BR" b="1" dirty="0"/>
              <a:t>Google Talk: </a:t>
            </a:r>
            <a:r>
              <a:rPr lang="pt-BR" dirty="0">
                <a:hlinkClick r:id="rId9"/>
              </a:rPr>
              <a:t>fabiomargarito@gmail.com</a:t>
            </a:r>
            <a:endParaRPr lang="pt-BR" dirty="0">
              <a:effectLst/>
            </a:endParaRPr>
          </a:p>
        </p:txBody>
      </p:sp>
    </p:spTree>
    <p:extLst>
      <p:ext uri="{BB962C8B-B14F-4D97-AF65-F5344CB8AC3E}">
        <p14:creationId xmlns:p14="http://schemas.microsoft.com/office/powerpoint/2010/main" val="77519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a:xfrm>
            <a:off x="74646" y="3249492"/>
            <a:ext cx="11808941" cy="1973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lgn="just"/>
            <a:r>
              <a:rPr lang="pt-BR" sz="4000" dirty="0" smtClean="0"/>
              <a:t>“Devemos </a:t>
            </a:r>
            <a:r>
              <a:rPr lang="pt-BR" sz="4000" dirty="0"/>
              <a:t>esconder os detalhes de implementação. Tratar uma peça de </a:t>
            </a:r>
            <a:r>
              <a:rPr lang="pt-BR" sz="4000" dirty="0" smtClean="0"/>
              <a:t>software </a:t>
            </a:r>
            <a:r>
              <a:rPr lang="pt-BR" sz="4000" dirty="0"/>
              <a:t>como uma caixa </a:t>
            </a:r>
            <a:r>
              <a:rPr lang="pt-BR" sz="4000" dirty="0" smtClean="0"/>
              <a:t>preta”</a:t>
            </a:r>
            <a:endParaRPr lang="pt-BR" sz="4000" dirty="0"/>
          </a:p>
          <a:p>
            <a:pPr algn="just"/>
            <a:endParaRPr lang="pt-BR" sz="4000" dirty="0"/>
          </a:p>
        </p:txBody>
      </p:sp>
      <p:pic>
        <p:nvPicPr>
          <p:cNvPr id="409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Encapsulamento</a:t>
            </a:r>
          </a:p>
        </p:txBody>
      </p:sp>
    </p:spTree>
    <p:extLst>
      <p:ext uri="{BB962C8B-B14F-4D97-AF65-F5344CB8AC3E}">
        <p14:creationId xmlns:p14="http://schemas.microsoft.com/office/powerpoint/2010/main" val="10574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a:xfrm>
            <a:off x="505064" y="3354387"/>
            <a:ext cx="11273080" cy="116153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“O </a:t>
            </a:r>
            <a:r>
              <a:rPr lang="pt-BR" sz="4000" dirty="0"/>
              <a:t>uso de interfaces, viabiliza o </a:t>
            </a:r>
            <a:r>
              <a:rPr lang="pt-BR" sz="4000" dirty="0" smtClean="0"/>
              <a:t>encapsulamento”</a:t>
            </a:r>
            <a:endParaRPr lang="pt-BR" sz="4000" dirty="0"/>
          </a:p>
          <a:p>
            <a:pPr algn="just"/>
            <a:endParaRPr lang="pt-BR" sz="4000" dirty="0"/>
          </a:p>
        </p:txBody>
      </p:sp>
      <p:pic>
        <p:nvPicPr>
          <p:cNvPr id="419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Encapsulamento</a:t>
            </a:r>
            <a:endParaRPr lang="pt-BR" dirty="0"/>
          </a:p>
        </p:txBody>
      </p:sp>
    </p:spTree>
    <p:extLst>
      <p:ext uri="{BB962C8B-B14F-4D97-AF65-F5344CB8AC3E}">
        <p14:creationId xmlns:p14="http://schemas.microsoft.com/office/powerpoint/2010/main" val="384229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ítulo 1"/>
          <p:cNvSpPr>
            <a:spLocks noGrp="1"/>
          </p:cNvSpPr>
          <p:nvPr>
            <p:ph type="title"/>
          </p:nvPr>
        </p:nvSpPr>
        <p:spPr/>
        <p:txBody>
          <a:bodyPr/>
          <a:lstStyle/>
          <a:p>
            <a:r>
              <a:rPr lang="pt-BR" dirty="0" smtClean="0"/>
              <a:t>Encapsulamento</a:t>
            </a:r>
            <a:endParaRPr lang="pt-BR" dirty="0"/>
          </a:p>
        </p:txBody>
      </p:sp>
      <p:sp>
        <p:nvSpPr>
          <p:cNvPr id="43011" name="Rectangle 3"/>
          <p:cNvSpPr>
            <a:spLocks noGrp="1" noChangeArrowheads="1"/>
          </p:cNvSpPr>
          <p:nvPr>
            <p:ph idx="1"/>
          </p:nvPr>
        </p:nvSpPr>
        <p:spPr>
          <a:xfrm>
            <a:off x="138490" y="2819615"/>
            <a:ext cx="11681254" cy="279035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“Uma </a:t>
            </a:r>
            <a:r>
              <a:rPr lang="pt-BR" sz="4000" dirty="0"/>
              <a:t>interface lista os serviços que serão expostos por um componente. Determina um contrato</a:t>
            </a:r>
            <a:r>
              <a:rPr lang="pt-BR" sz="4000" dirty="0" smtClean="0"/>
              <a:t>.”</a:t>
            </a:r>
            <a:endParaRPr lang="pt-BR" sz="4000" dirty="0"/>
          </a:p>
          <a:p>
            <a:pPr algn="just"/>
            <a:endParaRPr lang="pt-BR" sz="4000" dirty="0"/>
          </a:p>
        </p:txBody>
      </p:sp>
      <p:pic>
        <p:nvPicPr>
          <p:cNvPr id="43012" name="Picture 5"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7"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1" descr="IA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05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92" y="2685968"/>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a:xfrm>
            <a:off x="604434"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210944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481913" y="1798123"/>
            <a:ext cx="8229600"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a:t>Vantagens:</a:t>
            </a:r>
          </a:p>
          <a:p>
            <a:pPr lvl="1"/>
            <a:r>
              <a:rPr lang="pt-BR" sz="2400" b="1" dirty="0"/>
              <a:t> Reuso</a:t>
            </a:r>
          </a:p>
          <a:p>
            <a:pPr lvl="1"/>
            <a:r>
              <a:rPr lang="pt-BR" sz="2400" b="1" dirty="0" smtClean="0"/>
              <a:t> </a:t>
            </a:r>
            <a:r>
              <a:rPr lang="pt-BR" sz="2400" b="1" dirty="0"/>
              <a:t>Mudanças transparentes</a:t>
            </a:r>
          </a:p>
          <a:p>
            <a:pPr lvl="1"/>
            <a:r>
              <a:rPr lang="pt-BR" sz="2400" b="1" dirty="0"/>
              <a:t> Elimina efeitos colaterais</a:t>
            </a:r>
          </a:p>
        </p:txBody>
      </p:sp>
      <p:pic>
        <p:nvPicPr>
          <p:cNvPr id="4506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ítulo 1"/>
          <p:cNvSpPr>
            <a:spLocks noGrp="1"/>
          </p:cNvSpPr>
          <p:nvPr>
            <p:ph type="title"/>
          </p:nvPr>
        </p:nvSpPr>
        <p:spPr>
          <a:xfrm>
            <a:off x="596197" y="0"/>
            <a:ext cx="10749367" cy="1208868"/>
          </a:xfrm>
        </p:spPr>
        <p:txBody>
          <a:bodyPr/>
          <a:lstStyle/>
          <a:p>
            <a:r>
              <a:rPr lang="pt-BR" dirty="0" smtClean="0"/>
              <a:t>Encapsulamento</a:t>
            </a:r>
            <a:endParaRPr lang="pt-BR" dirty="0"/>
          </a:p>
        </p:txBody>
      </p:sp>
    </p:spTree>
    <p:extLst>
      <p:ext uri="{BB962C8B-B14F-4D97-AF65-F5344CB8AC3E}">
        <p14:creationId xmlns:p14="http://schemas.microsoft.com/office/powerpoint/2010/main" val="17590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a:xfrm>
            <a:off x="208512" y="2061734"/>
            <a:ext cx="11524736"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4000" dirty="0" smtClean="0"/>
              <a:t>“É </a:t>
            </a:r>
            <a:r>
              <a:rPr lang="pt-BR" sz="4000" dirty="0"/>
              <a:t>um mecanismo que permite que você possa criar uma classe, a partir de uma existente, herdando os atributos e comportamentos da classe base</a:t>
            </a:r>
            <a:r>
              <a:rPr lang="pt-BR" sz="4000" dirty="0" smtClean="0"/>
              <a:t>.”</a:t>
            </a:r>
            <a:endParaRPr lang="pt-BR" sz="4000" dirty="0"/>
          </a:p>
        </p:txBody>
      </p:sp>
      <p:pic>
        <p:nvPicPr>
          <p:cNvPr id="460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596197" y="0"/>
            <a:ext cx="10749367" cy="1208868"/>
          </a:xfrm>
        </p:spPr>
        <p:txBody>
          <a:bodyPr/>
          <a:lstStyle/>
          <a:p>
            <a:r>
              <a:rPr lang="pt-BR" dirty="0" smtClean="0"/>
              <a:t>Herança</a:t>
            </a:r>
            <a:endParaRPr lang="pt-BR" dirty="0"/>
          </a:p>
        </p:txBody>
      </p:sp>
    </p:spTree>
    <p:extLst>
      <p:ext uri="{BB962C8B-B14F-4D97-AF65-F5344CB8AC3E}">
        <p14:creationId xmlns:p14="http://schemas.microsoft.com/office/powerpoint/2010/main" val="103843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25535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144162" y="1946404"/>
            <a:ext cx="62072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just"/>
            <a:r>
              <a:rPr lang="pt-BR" sz="3000" dirty="0"/>
              <a:t>Como identificar se minha herança está correta?</a:t>
            </a:r>
          </a:p>
          <a:p>
            <a:pPr algn="just"/>
            <a:r>
              <a:rPr lang="pt-BR" sz="3000" dirty="0" smtClean="0"/>
              <a:t>Não </a:t>
            </a:r>
            <a:r>
              <a:rPr lang="pt-BR" sz="3000" dirty="0"/>
              <a:t>é porque eu posso herdar de um classe, que estou fazendo a herança correta</a:t>
            </a:r>
          </a:p>
        </p:txBody>
      </p:sp>
      <p:pic>
        <p:nvPicPr>
          <p:cNvPr id="481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6" y="2101678"/>
            <a:ext cx="3838575"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txBox="1">
            <a:spLocks noChangeArrowheads="1"/>
          </p:cNvSpPr>
          <p:nvPr/>
        </p:nvSpPr>
        <p:spPr bwMode="auto">
          <a:xfrm>
            <a:off x="9333470" y="2488857"/>
            <a:ext cx="2858530" cy="151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lnSpc>
                <a:spcPct val="150000"/>
              </a:lnSpc>
              <a:spcBef>
                <a:spcPct val="30000"/>
              </a:spcBef>
              <a:spcAft>
                <a:spcPts val="1200"/>
              </a:spcAft>
              <a:buFont typeface="Arial" charset="0"/>
              <a:buNone/>
              <a:defRPr sz="1600" kern="1200">
                <a:solidFill>
                  <a:schemeClr val="bg1">
                    <a:lumMod val="50000"/>
                  </a:schemeClr>
                </a:solidFill>
                <a:latin typeface="+mn-lt"/>
                <a:ea typeface="+mn-ea"/>
                <a:cs typeface="+mn-cs"/>
              </a:defRPr>
            </a:lvl1pPr>
            <a:lvl2pPr marL="685800" indent="-228600" algn="l" rtl="0" eaLnBrk="1" fontAlgn="base" hangingPunct="1">
              <a:lnSpc>
                <a:spcPct val="150000"/>
              </a:lnSpc>
              <a:spcBef>
                <a:spcPct val="30000"/>
              </a:spcBef>
              <a:spcAft>
                <a:spcPts val="1200"/>
              </a:spcAft>
              <a:buFont typeface="Arial" charset="0"/>
              <a:buChar char="•"/>
              <a:defRPr sz="1400" kern="1200">
                <a:solidFill>
                  <a:schemeClr val="bg1">
                    <a:lumMod val="50000"/>
                  </a:schemeClr>
                </a:solidFill>
                <a:latin typeface="+mn-lt"/>
                <a:ea typeface="+mn-ea"/>
                <a:cs typeface="+mn-cs"/>
              </a:defRPr>
            </a:lvl2pPr>
            <a:lvl3pPr marL="1143000" indent="-228600" algn="l" rtl="0" eaLnBrk="1" fontAlgn="base" hangingPunct="1">
              <a:lnSpc>
                <a:spcPct val="150000"/>
              </a:lnSpc>
              <a:spcBef>
                <a:spcPct val="30000"/>
              </a:spcBef>
              <a:spcAft>
                <a:spcPts val="1200"/>
              </a:spcAft>
              <a:buFont typeface="Arial" charset="0"/>
              <a:buChar char="•"/>
              <a:defRPr sz="1200" kern="1200">
                <a:solidFill>
                  <a:schemeClr val="bg1">
                    <a:lumMod val="50000"/>
                  </a:schemeClr>
                </a:solidFill>
                <a:latin typeface="+mn-lt"/>
                <a:ea typeface="+mn-ea"/>
                <a:cs typeface="+mn-cs"/>
              </a:defRPr>
            </a:lvl3pPr>
            <a:lvl4pPr marL="16002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4pPr>
            <a:lvl5pPr marL="2057400" indent="-228600" algn="l" rtl="0" eaLnBrk="1" fontAlgn="base" hangingPunct="1">
              <a:lnSpc>
                <a:spcPct val="150000"/>
              </a:lnSpc>
              <a:spcBef>
                <a:spcPct val="30000"/>
              </a:spcBef>
              <a:spcAft>
                <a:spcPts val="1200"/>
              </a:spcAft>
              <a:buFont typeface="Arial"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pt-BR" sz="3000" dirty="0">
                <a:solidFill>
                  <a:srgbClr val="0070C0"/>
                </a:solidFill>
              </a:rPr>
              <a:t>Simples</a:t>
            </a:r>
            <a:r>
              <a:rPr lang="pt-BR" sz="4000" dirty="0" smtClean="0">
                <a:solidFill>
                  <a:srgbClr val="0070C0"/>
                </a:solidFill>
              </a:rPr>
              <a:t>, </a:t>
            </a:r>
            <a:r>
              <a:rPr lang="pt-BR" sz="3000" dirty="0" smtClean="0">
                <a:solidFill>
                  <a:srgbClr val="0070C0"/>
                </a:solidFill>
              </a:rPr>
              <a:t>utilize a regra do “É um”</a:t>
            </a:r>
            <a:endParaRPr lang="pt-BR" sz="3000" dirty="0">
              <a:solidFill>
                <a:srgbClr val="0070C0"/>
              </a:solidFill>
            </a:endParaRPr>
          </a:p>
        </p:txBody>
      </p:sp>
      <p:sp>
        <p:nvSpPr>
          <p:cNvPr id="2" name="Título 1"/>
          <p:cNvSpPr>
            <a:spLocks noGrp="1"/>
          </p:cNvSpPr>
          <p:nvPr>
            <p:ph type="title"/>
          </p:nvPr>
        </p:nvSpPr>
        <p:spPr/>
        <p:txBody>
          <a:bodyPr/>
          <a:lstStyle/>
          <a:p>
            <a:r>
              <a:rPr lang="pt-BR" dirty="0"/>
              <a:t>Herança</a:t>
            </a:r>
          </a:p>
        </p:txBody>
      </p:sp>
    </p:spTree>
    <p:extLst>
      <p:ext uri="{BB962C8B-B14F-4D97-AF65-F5344CB8AC3E}">
        <p14:creationId xmlns:p14="http://schemas.microsoft.com/office/powerpoint/2010/main" val="400564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224987" y="2556004"/>
            <a:ext cx="11508259" cy="4525962"/>
          </a:xfrm>
        </p:spPr>
        <p:txBody>
          <a:bodyPr/>
          <a:lstStyle/>
          <a:p>
            <a:pPr algn="just"/>
            <a:r>
              <a:rPr lang="pt-BR" sz="4000" dirty="0" smtClean="0"/>
              <a:t>“É </a:t>
            </a:r>
            <a:r>
              <a:rPr lang="pt-BR" sz="4000" dirty="0"/>
              <a:t>arte de assumir múltiplas formas. Polimorfismo permite que utilizemos um nome para expressar comportamentos distintos</a:t>
            </a:r>
            <a:r>
              <a:rPr lang="pt-BR" sz="4000" dirty="0" smtClean="0"/>
              <a:t>.”</a:t>
            </a:r>
            <a:endParaRPr lang="pt-BR" sz="4000" dirty="0"/>
          </a:p>
        </p:txBody>
      </p:sp>
      <p:pic>
        <p:nvPicPr>
          <p:cNvPr id="501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smtClean="0"/>
              <a:t>Polimorfismo</a:t>
            </a:r>
            <a:endParaRPr lang="pt-BR" dirty="0"/>
          </a:p>
        </p:txBody>
      </p:sp>
      <p:pic>
        <p:nvPicPr>
          <p:cNvPr id="9" name="Picture 12" descr="http://www.pop-ce.rnp.br/site/wp-content/uploads/2012/03/Vista-220.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5724" y="4949970"/>
            <a:ext cx="1706351" cy="170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05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0"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ítulo 1"/>
          <p:cNvSpPr>
            <a:spLocks noGrp="1"/>
          </p:cNvSpPr>
          <p:nvPr>
            <p:ph type="title"/>
          </p:nvPr>
        </p:nvSpPr>
        <p:spPr/>
        <p:txBody>
          <a:bodyPr/>
          <a:lstStyle/>
          <a:p>
            <a:r>
              <a:rPr lang="pt-BR" dirty="0" smtClean="0"/>
              <a:t>Polimorfismo</a:t>
            </a:r>
            <a:endParaRPr lang="pt-BR" dirty="0"/>
          </a:p>
        </p:txBody>
      </p:sp>
    </p:spTree>
    <p:extLst>
      <p:ext uri="{BB962C8B-B14F-4D97-AF65-F5344CB8AC3E}">
        <p14:creationId xmlns:p14="http://schemas.microsoft.com/office/powerpoint/2010/main" val="34364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pic>
        <p:nvPicPr>
          <p:cNvPr id="2" name="Imagem 1"/>
          <p:cNvPicPr>
            <a:picLocks noChangeAspect="1"/>
          </p:cNvPicPr>
          <p:nvPr/>
        </p:nvPicPr>
        <p:blipFill>
          <a:blip r:embed="rId2"/>
          <a:stretch>
            <a:fillRect/>
          </a:stretch>
        </p:blipFill>
        <p:spPr>
          <a:xfrm>
            <a:off x="1870259" y="2522485"/>
            <a:ext cx="8218120" cy="2670279"/>
          </a:xfrm>
          <a:prstGeom prst="rect">
            <a:avLst/>
          </a:prstGeom>
        </p:spPr>
      </p:pic>
    </p:spTree>
    <p:extLst>
      <p:ext uri="{BB962C8B-B14F-4D97-AF65-F5344CB8AC3E}">
        <p14:creationId xmlns:p14="http://schemas.microsoft.com/office/powerpoint/2010/main" val="380450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S.O.L.I.D</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smtClean="0">
                <a:solidFill>
                  <a:srgbClr val="FFFFFF"/>
                </a:solidFill>
              </a:rPr>
              <a:t>Arquitetura de Software</a:t>
            </a: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210859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a:defRPr/>
            </a:pPr>
            <a:endParaRPr lang="pt-BR" b="1" dirty="0" smtClean="0"/>
          </a:p>
        </p:txBody>
      </p:sp>
      <p:pic>
        <p:nvPicPr>
          <p:cNvPr id="5222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a 1"/>
          <p:cNvGraphicFramePr/>
          <p:nvPr>
            <p:extLst>
              <p:ext uri="{D42A27DB-BD31-4B8C-83A1-F6EECF244321}">
                <p14:modId xmlns:p14="http://schemas.microsoft.com/office/powerpoint/2010/main" val="3325144049"/>
              </p:ext>
            </p:extLst>
          </p:nvPr>
        </p:nvGraphicFramePr>
        <p:xfrm>
          <a:off x="2507410" y="1435903"/>
          <a:ext cx="7028476" cy="5347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ítulo 2"/>
          <p:cNvSpPr>
            <a:spLocks noGrp="1"/>
          </p:cNvSpPr>
          <p:nvPr>
            <p:ph type="title"/>
          </p:nvPr>
        </p:nvSpPr>
        <p:spPr/>
        <p:txBody>
          <a:bodyPr/>
          <a:lstStyle/>
          <a:p>
            <a:r>
              <a:rPr lang="pt-BR" dirty="0"/>
              <a:t>S.O.L.I.D</a:t>
            </a:r>
          </a:p>
        </p:txBody>
      </p:sp>
    </p:spTree>
    <p:extLst>
      <p:ext uri="{BB962C8B-B14F-4D97-AF65-F5344CB8AC3E}">
        <p14:creationId xmlns:p14="http://schemas.microsoft.com/office/powerpoint/2010/main" val="29509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532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13" descr="http://www.codeproject.com/KB/architecture/SOLIDPrinciplesInOOD/dggn8fwf_24f6dgv5dq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7" y="1562410"/>
            <a:ext cx="5976664" cy="43868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00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20130" y="2911151"/>
            <a:ext cx="11335265" cy="2099388"/>
          </a:xfrm>
        </p:spPr>
        <p:txBody>
          <a:bodyPr>
            <a:normAutofit/>
          </a:bodyPr>
          <a:lstStyle/>
          <a:p>
            <a:pPr>
              <a:defRPr/>
            </a:pPr>
            <a:r>
              <a:rPr lang="pt-BR" sz="4000" dirty="0" smtClean="0"/>
              <a:t>“A </a:t>
            </a:r>
            <a:r>
              <a:rPr lang="pt-BR" sz="4000" dirty="0" err="1" smtClean="0"/>
              <a:t>class</a:t>
            </a:r>
            <a:r>
              <a:rPr lang="pt-BR" sz="4000" dirty="0" smtClean="0"/>
              <a:t> </a:t>
            </a:r>
            <a:r>
              <a:rPr lang="pt-BR" sz="4000" dirty="0" err="1" smtClean="0"/>
              <a:t>should</a:t>
            </a:r>
            <a:r>
              <a:rPr lang="pt-BR" sz="4000" dirty="0" smtClean="0"/>
              <a:t> </a:t>
            </a:r>
            <a:r>
              <a:rPr lang="pt-BR" sz="4000" dirty="0" err="1" smtClean="0"/>
              <a:t>have</a:t>
            </a:r>
            <a:r>
              <a:rPr lang="pt-BR" sz="4000" dirty="0" smtClean="0"/>
              <a:t> </a:t>
            </a:r>
            <a:r>
              <a:rPr lang="pt-BR" sz="4000" dirty="0" err="1" smtClean="0"/>
              <a:t>one</a:t>
            </a:r>
            <a:r>
              <a:rPr lang="pt-BR" sz="4000" dirty="0" smtClean="0"/>
              <a:t>, </a:t>
            </a:r>
            <a:r>
              <a:rPr lang="pt-BR" sz="4000" dirty="0" err="1" smtClean="0"/>
              <a:t>and</a:t>
            </a:r>
            <a:r>
              <a:rPr lang="pt-BR" sz="4000" dirty="0" smtClean="0"/>
              <a:t> </a:t>
            </a:r>
            <a:r>
              <a:rPr lang="pt-BR" sz="4000" dirty="0" err="1" smtClean="0"/>
              <a:t>only</a:t>
            </a:r>
            <a:r>
              <a:rPr lang="pt-BR" sz="4000" dirty="0" smtClean="0"/>
              <a:t> </a:t>
            </a:r>
            <a:r>
              <a:rPr lang="pt-BR" sz="4000" dirty="0" err="1" smtClean="0"/>
              <a:t>one</a:t>
            </a:r>
            <a:r>
              <a:rPr lang="pt-BR" sz="4000" dirty="0" smtClean="0"/>
              <a:t>, </a:t>
            </a:r>
            <a:r>
              <a:rPr lang="pt-BR" sz="4000" dirty="0" err="1" smtClean="0"/>
              <a:t>reason</a:t>
            </a:r>
            <a:r>
              <a:rPr lang="pt-BR" sz="4000" dirty="0" smtClean="0"/>
              <a:t> </a:t>
            </a:r>
            <a:r>
              <a:rPr lang="pt-BR" sz="4000" dirty="0" err="1" smtClean="0"/>
              <a:t>to</a:t>
            </a:r>
            <a:r>
              <a:rPr lang="pt-BR" sz="4000" dirty="0" smtClean="0"/>
              <a:t> </a:t>
            </a:r>
            <a:r>
              <a:rPr lang="pt-BR" sz="4000" dirty="0" err="1" smtClean="0"/>
              <a:t>change</a:t>
            </a:r>
            <a:r>
              <a:rPr lang="pt-BR" sz="4000" dirty="0" smtClean="0"/>
              <a:t>”</a:t>
            </a:r>
          </a:p>
        </p:txBody>
      </p:sp>
      <p:pic>
        <p:nvPicPr>
          <p:cNvPr id="5427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679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69556" y="2984792"/>
            <a:ext cx="11195221" cy="190444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pt-BR" sz="4000" dirty="0" smtClean="0"/>
              <a:t>“</a:t>
            </a:r>
            <a:r>
              <a:rPr lang="pt-BR" sz="4000" dirty="0"/>
              <a:t>Responsabilidade = uma razão para alterar o código = Coesão”</a:t>
            </a:r>
          </a:p>
        </p:txBody>
      </p:sp>
      <p:pic>
        <p:nvPicPr>
          <p:cNvPr id="5530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11604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391169" y="2597194"/>
            <a:ext cx="11285838" cy="281506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uma funcionalidade, quando estamos alterando outra. </a:t>
            </a:r>
            <a:r>
              <a:rPr lang="pt-BR" sz="4000" dirty="0" smtClean="0"/>
              <a:t>“</a:t>
            </a:r>
            <a:endParaRPr lang="pt-BR" sz="4000" dirty="0"/>
          </a:p>
        </p:txBody>
      </p:sp>
      <p:pic>
        <p:nvPicPr>
          <p:cNvPr id="5632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426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604434" y="2794903"/>
            <a:ext cx="11076820" cy="288920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smtClean="0"/>
              <a:t>“Não </a:t>
            </a:r>
            <a:r>
              <a:rPr lang="pt-BR" sz="4000" dirty="0"/>
              <a:t>queremos interferir em </a:t>
            </a:r>
            <a:r>
              <a:rPr lang="pt-BR" sz="4000" dirty="0" smtClean="0"/>
              <a:t>uma funcionalidade </a:t>
            </a:r>
            <a:r>
              <a:rPr lang="pt-BR" sz="4000" dirty="0"/>
              <a:t>quando estamos alterando </a:t>
            </a:r>
            <a:r>
              <a:rPr lang="pt-BR" sz="4000" dirty="0" smtClean="0"/>
              <a:t>outra”</a:t>
            </a:r>
            <a:endParaRPr lang="pt-BR" sz="4000" dirty="0"/>
          </a:p>
        </p:txBody>
      </p:sp>
      <p:pic>
        <p:nvPicPr>
          <p:cNvPr id="5734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8656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9" y="1557338"/>
            <a:ext cx="3856037"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410284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1"/>
          <p:cNvSpPr>
            <a:spLocks noGrp="1"/>
          </p:cNvSpPr>
          <p:nvPr>
            <p:ph type="title"/>
          </p:nvPr>
        </p:nvSpPr>
        <p:spPr>
          <a:xfrm>
            <a:off x="604434" y="0"/>
            <a:ext cx="10749367" cy="1208868"/>
          </a:xfrm>
        </p:spPr>
        <p:txBody>
          <a:bodyPr/>
          <a:lstStyle/>
          <a:p>
            <a:r>
              <a:rPr lang="pt-BR" dirty="0"/>
              <a:t>Single </a:t>
            </a:r>
            <a:r>
              <a:rPr lang="pt-BR" dirty="0" err="1"/>
              <a:t>Responsability</a:t>
            </a:r>
            <a:r>
              <a:rPr lang="pt-BR" dirty="0"/>
              <a:t> </a:t>
            </a:r>
            <a:r>
              <a:rPr lang="pt-BR" dirty="0" err="1"/>
              <a:t>Principle</a:t>
            </a:r>
            <a:endParaRPr lang="pt-BR" dirty="0"/>
          </a:p>
        </p:txBody>
      </p:sp>
    </p:spTree>
    <p:extLst>
      <p:ext uri="{BB962C8B-B14F-4D97-AF65-F5344CB8AC3E}">
        <p14:creationId xmlns:p14="http://schemas.microsoft.com/office/powerpoint/2010/main" val="912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1981200" y="1855788"/>
            <a:ext cx="8229600" cy="4525962"/>
          </a:xfrm>
        </p:spPr>
        <p:txBody>
          <a:bodyPr/>
          <a:lstStyle/>
          <a:p>
            <a:pPr>
              <a:defRPr/>
            </a:pPr>
            <a:endParaRPr lang="pt-BR" dirty="0"/>
          </a:p>
          <a:p>
            <a:pPr eaLnBrk="1" hangingPunct="1">
              <a:defRPr/>
            </a:pPr>
            <a:endParaRPr lang="pt-BR" sz="4000" dirty="0"/>
          </a:p>
          <a:p>
            <a:pPr eaLnBrk="1" hangingPunct="1">
              <a:buFont typeface="Arial" pitchFamily="34" charset="0"/>
              <a:buChar char="•"/>
              <a:defRPr/>
            </a:pPr>
            <a:endParaRPr lang="pt-BR" b="1" dirty="0"/>
          </a:p>
          <a:p>
            <a:pPr>
              <a:defRPr/>
            </a:pPr>
            <a:endParaRPr lang="pt-BR" dirty="0" smtClean="0"/>
          </a:p>
        </p:txBody>
      </p:sp>
      <p:pic>
        <p:nvPicPr>
          <p:cNvPr id="6042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http://www.tomdalling.com/blog/wp-content/uploads/OC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4" y="1462056"/>
            <a:ext cx="5328592" cy="42712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3"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0076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Dinâmica</a:t>
            </a:r>
            <a:endParaRPr lang="pt-BR" dirty="0" smtClean="0">
              <a:solidFill>
                <a:srgbClr val="FFFFFF"/>
              </a:solidFill>
            </a:endParaRPr>
          </a:p>
        </p:txBody>
      </p:sp>
      <p:sp>
        <p:nvSpPr>
          <p:cNvPr id="6" name="Retângulo 5"/>
          <p:cNvSpPr/>
          <p:nvPr/>
        </p:nvSpPr>
        <p:spPr>
          <a:xfrm>
            <a:off x="5246940" y="3337222"/>
            <a:ext cx="4326697" cy="923330"/>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sz="5400" b="1" i="0" u="none" strike="noStrike" kern="0" cap="all" spc="0" normalizeH="0" baseline="0" noProof="0"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uLnTx/>
                <a:uFillTx/>
              </a:rPr>
              <a:t>interativo</a:t>
            </a:r>
          </a:p>
        </p:txBody>
      </p:sp>
      <p:pic>
        <p:nvPicPr>
          <p:cNvPr id="7" name="Picture 6" descr="https://encrypted-tbn0.google.com/images?q=tbn:ANd9GcR-yATJWOXVRaExemU5cMvfC-s5UVtWetQr6Y_es6bwA1MJ4DJ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88" y="2965450"/>
            <a:ext cx="27527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31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a:xfrm>
            <a:off x="436605" y="3091468"/>
            <a:ext cx="11244649" cy="18430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sz="4000" dirty="0" smtClean="0"/>
              <a:t>“A </a:t>
            </a:r>
            <a:r>
              <a:rPr lang="en-US" sz="4000" dirty="0"/>
              <a:t>class should be open to extension, but closed to modification</a:t>
            </a:r>
            <a:r>
              <a:rPr lang="pt-BR" sz="4000" dirty="0"/>
              <a:t>”</a:t>
            </a:r>
          </a:p>
        </p:txBody>
      </p:sp>
      <p:pic>
        <p:nvPicPr>
          <p:cNvPr id="6144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8712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idx="1"/>
          </p:nvPr>
        </p:nvSpPr>
        <p:spPr>
          <a:xfrm>
            <a:off x="403654" y="1855788"/>
            <a:ext cx="11302314"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“Quando uma simples alteração, acarreta em um cascata de alterações em módulos dependentes...., o programa se tornará frágil, rígido, imprevisível e sem </a:t>
            </a:r>
            <a:r>
              <a:rPr lang="pt-BR" sz="4000" dirty="0" err="1"/>
              <a:t>reúso</a:t>
            </a:r>
            <a:r>
              <a:rPr lang="pt-BR" sz="4000" dirty="0"/>
              <a:t>”</a:t>
            </a:r>
          </a:p>
          <a:p>
            <a:r>
              <a:rPr lang="pt-BR" sz="4000" dirty="0"/>
              <a:t>			Robert Martins(</a:t>
            </a:r>
            <a:r>
              <a:rPr lang="pt-BR" sz="4000" dirty="0" err="1"/>
              <a:t>Uncle</a:t>
            </a:r>
            <a:r>
              <a:rPr lang="pt-BR" sz="4000" dirty="0"/>
              <a:t> Bob)</a:t>
            </a:r>
          </a:p>
        </p:txBody>
      </p:sp>
      <p:pic>
        <p:nvPicPr>
          <p:cNvPr id="6246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a:xfrm>
            <a:off x="604434" y="0"/>
            <a:ext cx="10749367" cy="1208868"/>
          </a:xfrm>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1172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453081" y="1855788"/>
            <a:ext cx="1123641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pt-BR" sz="4000" dirty="0"/>
              <a:t>“OCP determina que devemos criar módulos que nunca mudam. Quando um requisito muda, você estende o comportamento com código novo, sem alterar o antigo”</a:t>
            </a:r>
          </a:p>
          <a:p>
            <a:r>
              <a:rPr lang="pt-BR" sz="4000" dirty="0"/>
              <a:t>			Robert Martins(</a:t>
            </a:r>
            <a:r>
              <a:rPr lang="pt-BR" sz="4000" dirty="0" err="1"/>
              <a:t>Uncle</a:t>
            </a:r>
            <a:r>
              <a:rPr lang="pt-BR" sz="4000" dirty="0"/>
              <a:t> Bob)</a:t>
            </a:r>
          </a:p>
        </p:txBody>
      </p:sp>
      <p:pic>
        <p:nvPicPr>
          <p:cNvPr id="6349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2569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4" descr="http://2.bp.blogspot.com/-O38JgEfzHOM/TfjR6_fRn8I/AAAAAAAAACw/feTdsxsltfI/s1600/hands_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ítulo 2"/>
          <p:cNvSpPr>
            <a:spLocks noGrp="1"/>
          </p:cNvSpPr>
          <p:nvPr>
            <p:ph type="title"/>
          </p:nvPr>
        </p:nvSpPr>
        <p:spPr/>
        <p:txBody>
          <a:bodyPr/>
          <a:lstStyle/>
          <a:p>
            <a:r>
              <a:rPr lang="pt-BR" dirty="0"/>
              <a:t>Open Close </a:t>
            </a:r>
            <a:r>
              <a:rPr lang="pt-BR" dirty="0" err="1"/>
              <a:t>Principle</a:t>
            </a:r>
            <a:endParaRPr lang="pt-BR" dirty="0"/>
          </a:p>
        </p:txBody>
      </p:sp>
    </p:spTree>
    <p:extLst>
      <p:ext uri="{BB962C8B-B14F-4D97-AF65-F5344CB8AC3E}">
        <p14:creationId xmlns:p14="http://schemas.microsoft.com/office/powerpoint/2010/main" val="4216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idx="1"/>
          </p:nvPr>
        </p:nvSpPr>
        <p:spPr>
          <a:xfrm>
            <a:off x="1981200" y="1855788"/>
            <a:ext cx="8229600" cy="4525962"/>
          </a:xfrm>
        </p:spPr>
        <p:txBody>
          <a:bodyPr/>
          <a:lstStyle/>
          <a:p>
            <a:endParaRPr lang="pt-BR" smtClean="0"/>
          </a:p>
        </p:txBody>
      </p:sp>
      <p:pic>
        <p:nvPicPr>
          <p:cNvPr id="6554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6" name="Picture 2" descr="http://www.globalnerdy.com/wordpress/wp-content/uploads/2009/07/liskov_substitution_principle_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705" y="1844824"/>
            <a:ext cx="5176905" cy="38884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360118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idx="1"/>
          </p:nvPr>
        </p:nvSpPr>
        <p:spPr>
          <a:xfrm>
            <a:off x="477795" y="1855788"/>
            <a:ext cx="11195221"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If for each object o1 of type S there is an object o2 of type T such that for all programs P defined in terms of T, the behavior of P is unchanged when o1 is substituted for o2 then S is a subtype of T.</a:t>
            </a:r>
            <a:r>
              <a:rPr lang="pt-BR" sz="4000" dirty="0"/>
              <a:t>”</a:t>
            </a:r>
          </a:p>
          <a:p>
            <a:r>
              <a:rPr lang="pt-BR" sz="4000" dirty="0"/>
              <a:t>					    Barbara </a:t>
            </a:r>
            <a:r>
              <a:rPr lang="pt-BR" sz="4000" dirty="0" err="1"/>
              <a:t>Liskov</a:t>
            </a:r>
            <a:endParaRPr lang="pt-BR" sz="4000" dirty="0"/>
          </a:p>
        </p:txBody>
      </p:sp>
      <p:pic>
        <p:nvPicPr>
          <p:cNvPr id="6656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39716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idx="1"/>
          </p:nvPr>
        </p:nvSpPr>
        <p:spPr>
          <a:xfrm>
            <a:off x="469557" y="1855788"/>
            <a:ext cx="11302313"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758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0292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idx="1"/>
          </p:nvPr>
        </p:nvSpPr>
        <p:spPr>
          <a:xfrm>
            <a:off x="527221" y="1855788"/>
            <a:ext cx="11203459"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endParaRPr lang="pt-BR" sz="4000" dirty="0"/>
          </a:p>
          <a:p>
            <a:r>
              <a:rPr lang="pt-BR" sz="4000" dirty="0"/>
              <a:t>“</a:t>
            </a:r>
            <a:r>
              <a:rPr lang="en-US" sz="4000" dirty="0"/>
              <a:t>Functions that use pointers or references to base classes must be able to use objects of derived classes without knowing it.</a:t>
            </a:r>
            <a:r>
              <a:rPr lang="pt-BR" sz="4000" dirty="0"/>
              <a:t>”</a:t>
            </a:r>
          </a:p>
          <a:p>
            <a:pPr algn="r"/>
            <a:r>
              <a:rPr lang="pt-BR" sz="4000" dirty="0"/>
              <a:t>					      						 Robert Martins(</a:t>
            </a:r>
            <a:r>
              <a:rPr lang="pt-BR" sz="4000" dirty="0" err="1"/>
              <a:t>Uncle</a:t>
            </a:r>
            <a:r>
              <a:rPr lang="pt-BR" sz="4000" dirty="0"/>
              <a:t> Bob)</a:t>
            </a:r>
          </a:p>
        </p:txBody>
      </p:sp>
      <p:pic>
        <p:nvPicPr>
          <p:cNvPr id="6861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3642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idx="1"/>
          </p:nvPr>
        </p:nvSpPr>
        <p:spPr>
          <a:xfrm>
            <a:off x="403654" y="1855788"/>
            <a:ext cx="11359978"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endParaRPr lang="pt-BR" sz="4000" dirty="0"/>
          </a:p>
          <a:p>
            <a:r>
              <a:rPr lang="en-US" sz="4000" dirty="0"/>
              <a:t>O </a:t>
            </a:r>
            <a:r>
              <a:rPr lang="en-US" sz="4000" dirty="0" err="1"/>
              <a:t>objetivo</a:t>
            </a:r>
            <a:r>
              <a:rPr lang="en-US" sz="4000" dirty="0"/>
              <a:t> é </a:t>
            </a:r>
            <a:r>
              <a:rPr lang="en-US" sz="4000" dirty="0" err="1"/>
              <a:t>ter</a:t>
            </a:r>
            <a:r>
              <a:rPr lang="en-US" sz="4000" dirty="0"/>
              <a:t> </a:t>
            </a:r>
            <a:r>
              <a:rPr lang="en-US" sz="4000" dirty="0" err="1"/>
              <a:t>certeza</a:t>
            </a:r>
            <a:r>
              <a:rPr lang="en-US" sz="4000" dirty="0"/>
              <a:t>, </a:t>
            </a:r>
            <a:r>
              <a:rPr lang="en-US" sz="4000" dirty="0" err="1"/>
              <a:t>que</a:t>
            </a:r>
            <a:r>
              <a:rPr lang="en-US" sz="4000" dirty="0"/>
              <a:t> o </a:t>
            </a:r>
            <a:r>
              <a:rPr lang="en-US" sz="4000" dirty="0" err="1"/>
              <a:t>consumidor</a:t>
            </a:r>
            <a:r>
              <a:rPr lang="en-US" sz="4000" dirty="0"/>
              <a:t> da </a:t>
            </a:r>
            <a:r>
              <a:rPr lang="en-US" sz="4000" dirty="0" err="1"/>
              <a:t>classe</a:t>
            </a:r>
            <a:r>
              <a:rPr lang="en-US" sz="4000" dirty="0"/>
              <a:t> base </a:t>
            </a:r>
            <a:r>
              <a:rPr lang="en-US" sz="4000" dirty="0" err="1"/>
              <a:t>não</a:t>
            </a:r>
            <a:r>
              <a:rPr lang="en-US" sz="4000" dirty="0"/>
              <a:t> “</a:t>
            </a:r>
            <a:r>
              <a:rPr lang="en-US" sz="4000" dirty="0" err="1"/>
              <a:t>queb</a:t>
            </a:r>
            <a:r>
              <a:rPr lang="pt-BR" sz="4000" dirty="0" err="1"/>
              <a:t>re</a:t>
            </a:r>
            <a:r>
              <a:rPr lang="pt-BR" sz="4000" dirty="0" smtClean="0"/>
              <a:t>” </a:t>
            </a:r>
            <a:r>
              <a:rPr lang="pt-BR" sz="4000" dirty="0"/>
              <a:t>ao utilizar uma classe derivada</a:t>
            </a:r>
          </a:p>
          <a:p>
            <a:r>
              <a:rPr lang="pt-BR" sz="4000" dirty="0"/>
              <a:t>					      			</a:t>
            </a:r>
          </a:p>
        </p:txBody>
      </p:sp>
      <p:pic>
        <p:nvPicPr>
          <p:cNvPr id="69636"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26093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9"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Liskov</a:t>
            </a:r>
            <a:r>
              <a:rPr lang="pt-BR" dirty="0"/>
              <a:t> </a:t>
            </a:r>
            <a:r>
              <a:rPr lang="pt-BR" dirty="0" err="1"/>
              <a:t>Principle</a:t>
            </a:r>
            <a:endParaRPr lang="pt-BR" dirty="0"/>
          </a:p>
        </p:txBody>
      </p:sp>
    </p:spTree>
    <p:extLst>
      <p:ext uri="{BB962C8B-B14F-4D97-AF65-F5344CB8AC3E}">
        <p14:creationId xmlns:p14="http://schemas.microsoft.com/office/powerpoint/2010/main" val="12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Ferramentas</a:t>
            </a:r>
            <a:endParaRPr lang="pt-BR" dirty="0" smtClean="0">
              <a:solidFill>
                <a:srgbClr val="FFFFFF"/>
              </a:solidFill>
            </a:endParaRPr>
          </a:p>
        </p:txBody>
      </p:sp>
      <p:pic>
        <p:nvPicPr>
          <p:cNvPr id="8" name="Picture 4" descr="https://encrypted-tbn2.google.com/images?q=tbn:ANd9GcSdQt0dqfRUWdB1nA6_Idn7ge0hDHQnc7IFUk5IWYpI4GqIENq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629569"/>
            <a:ext cx="2524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https://encrypted-tbn2.google.com/images?q=tbn:ANd9GcSIcs0X1SOU0uWvUWDAn07_ip6vf6q2R-3ptZlSjxU4PAS512MT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4457700"/>
            <a:ext cx="3505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https://encrypted-tbn3.google.com/images?q=tbn:ANd9GcRms0Mwqqv9byliDpvp54qsdKMBT1td5S16aErKzZGpyPxUVV3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849" y="4127498"/>
            <a:ext cx="1646238"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ttp://windowsphonenetwork.com/wp-content/uploads/2012/08/Visual-Studio-20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 y="1880394"/>
            <a:ext cx="4953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4.bp.blogspot.com/-xrRjXNaG9CM/ULxx0SblOyI/AAAAAAAAAI0/7VNcAkzotxQ/s400/Netframework-version-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4" y="1700574"/>
            <a:ext cx="1903413" cy="1820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dreams.org/wp-content/uploads/2011/05/getting_started_with_ninject_videos_sampl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9965" y="4111625"/>
            <a:ext cx="4203528" cy="19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descr="http://www.codeproject.com/KB/architecture/SOLIDPrinciplesInOOD/dggn8fwf_33cq6mtncq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538" y="1981548"/>
            <a:ext cx="5238750" cy="38957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686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604434" y="1855788"/>
            <a:ext cx="1106858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a:t>Make fine grained interfaces that are client specific.</a:t>
            </a:r>
            <a:r>
              <a:rPr lang="pt-BR" sz="4000" dirty="0"/>
              <a:t>”</a:t>
            </a:r>
          </a:p>
          <a:p>
            <a:pPr algn="r"/>
            <a:r>
              <a:rPr lang="pt-BR" sz="4000" dirty="0"/>
              <a:t>			Robert Martins(</a:t>
            </a:r>
            <a:r>
              <a:rPr lang="pt-BR" sz="4000" dirty="0" err="1"/>
              <a:t>Uncle</a:t>
            </a:r>
            <a:r>
              <a:rPr lang="pt-BR" sz="4000" dirty="0"/>
              <a:t> Bob)</a:t>
            </a:r>
          </a:p>
        </p:txBody>
      </p:sp>
      <p:pic>
        <p:nvPicPr>
          <p:cNvPr id="72708"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35309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idx="1"/>
          </p:nvPr>
        </p:nvSpPr>
        <p:spPr>
          <a:xfrm>
            <a:off x="477795" y="1855788"/>
            <a:ext cx="11269362"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endParaRPr lang="pt-BR" sz="4000" dirty="0"/>
          </a:p>
          <a:p>
            <a:r>
              <a:rPr lang="pt-BR" sz="4000" dirty="0"/>
              <a:t>“</a:t>
            </a:r>
            <a:r>
              <a:rPr lang="en-US" sz="4000" dirty="0" err="1"/>
              <a:t>Clientes</a:t>
            </a:r>
            <a:r>
              <a:rPr lang="en-US" sz="4000" dirty="0"/>
              <a:t> </a:t>
            </a:r>
            <a:r>
              <a:rPr lang="en-US" sz="4000" dirty="0" err="1"/>
              <a:t>não</a:t>
            </a:r>
            <a:r>
              <a:rPr lang="en-US" sz="4000" dirty="0"/>
              <a:t> </a:t>
            </a:r>
            <a:r>
              <a:rPr lang="en-US" sz="4000" dirty="0" err="1"/>
              <a:t>devem</a:t>
            </a:r>
            <a:r>
              <a:rPr lang="en-US" sz="4000" dirty="0"/>
              <a:t> </a:t>
            </a:r>
            <a:r>
              <a:rPr lang="en-US" sz="4000" dirty="0" err="1"/>
              <a:t>ser</a:t>
            </a:r>
            <a:r>
              <a:rPr lang="en-US" sz="4000" dirty="0"/>
              <a:t> </a:t>
            </a:r>
            <a:r>
              <a:rPr lang="en-US" sz="4000" dirty="0" err="1"/>
              <a:t>forçados</a:t>
            </a:r>
            <a:r>
              <a:rPr lang="en-US" sz="4000" dirty="0"/>
              <a:t> a </a:t>
            </a:r>
            <a:r>
              <a:rPr lang="en-US" sz="4000" dirty="0" err="1" smtClean="0"/>
              <a:t>utilizar</a:t>
            </a:r>
            <a:r>
              <a:rPr lang="en-US" sz="4000" dirty="0" smtClean="0"/>
              <a:t> interfaces </a:t>
            </a:r>
            <a:r>
              <a:rPr lang="en-US" sz="4000" dirty="0" err="1"/>
              <a:t>que</a:t>
            </a:r>
            <a:r>
              <a:rPr lang="en-US" sz="4000" dirty="0"/>
              <a:t> </a:t>
            </a:r>
            <a:r>
              <a:rPr lang="en-US" sz="4000" dirty="0" err="1"/>
              <a:t>não</a:t>
            </a:r>
            <a:r>
              <a:rPr lang="en-US" sz="4000" dirty="0"/>
              <a:t> </a:t>
            </a:r>
            <a:r>
              <a:rPr lang="en-US" sz="4000" dirty="0" err="1"/>
              <a:t>precisam</a:t>
            </a:r>
            <a:r>
              <a:rPr lang="pt-BR" sz="4000" dirty="0"/>
              <a:t>”</a:t>
            </a:r>
          </a:p>
        </p:txBody>
      </p:sp>
      <p:pic>
        <p:nvPicPr>
          <p:cNvPr id="7373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113506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2"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a:t>Interface </a:t>
            </a:r>
            <a:r>
              <a:rPr lang="pt-BR" dirty="0" err="1"/>
              <a:t>Segregation</a:t>
            </a:r>
            <a:r>
              <a:rPr lang="pt-BR" dirty="0"/>
              <a:t> </a:t>
            </a:r>
            <a:r>
              <a:rPr lang="pt-BR" dirty="0" err="1"/>
              <a:t>Principle</a:t>
            </a:r>
            <a:endParaRPr lang="pt-BR" dirty="0"/>
          </a:p>
        </p:txBody>
      </p:sp>
    </p:spTree>
    <p:extLst>
      <p:ext uri="{BB962C8B-B14F-4D97-AF65-F5344CB8AC3E}">
        <p14:creationId xmlns:p14="http://schemas.microsoft.com/office/powerpoint/2010/main" val="421719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idx="1"/>
          </p:nvPr>
        </p:nvSpPr>
        <p:spPr>
          <a:xfrm>
            <a:off x="1981200" y="1855788"/>
            <a:ext cx="8229600" cy="4525962"/>
          </a:xfrm>
        </p:spPr>
        <p:txBody>
          <a:bodyPr/>
          <a:lstStyle/>
          <a:p>
            <a:endParaRPr lang="pt-BR" dirty="0" smtClean="0"/>
          </a:p>
        </p:txBody>
      </p:sp>
      <p:pic>
        <p:nvPicPr>
          <p:cNvPr id="75780"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5"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6" name="Picture 2" descr="http://www.codeproject.com/KB/architecture/SOLIDPrinciplesInOOD/dggn8fwf_36gttf6dtd_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748" y="1916833"/>
            <a:ext cx="4762500" cy="35242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37016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a:xfrm>
            <a:off x="502507" y="1855788"/>
            <a:ext cx="1121169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r>
              <a:rPr lang="pt-BR" sz="4000" dirty="0"/>
              <a:t>“</a:t>
            </a:r>
            <a:r>
              <a:rPr lang="en-US" sz="4000" dirty="0"/>
              <a:t>High level modules should not depend upon low level modules, both should depend up abstractions</a:t>
            </a:r>
          </a:p>
          <a:p>
            <a:r>
              <a:rPr lang="pt-BR" sz="4000" dirty="0" err="1" smtClean="0"/>
              <a:t>Abstractions</a:t>
            </a:r>
            <a:r>
              <a:rPr lang="pt-BR" sz="4000" dirty="0" smtClean="0"/>
              <a:t> </a:t>
            </a:r>
            <a:r>
              <a:rPr lang="pt-BR" sz="4000" dirty="0" err="1"/>
              <a:t>should</a:t>
            </a:r>
            <a:r>
              <a:rPr lang="pt-BR" sz="4000" dirty="0"/>
              <a:t> </a:t>
            </a:r>
            <a:r>
              <a:rPr lang="pt-BR" sz="4000" dirty="0" err="1"/>
              <a:t>not</a:t>
            </a:r>
            <a:r>
              <a:rPr lang="pt-BR" sz="4000" dirty="0"/>
              <a:t> </a:t>
            </a:r>
            <a:r>
              <a:rPr lang="pt-BR" sz="4000" dirty="0" err="1"/>
              <a:t>depend</a:t>
            </a:r>
            <a:r>
              <a:rPr lang="pt-BR" sz="4000" dirty="0"/>
              <a:t> </a:t>
            </a:r>
            <a:r>
              <a:rPr lang="pt-BR" sz="4000" dirty="0" err="1"/>
              <a:t>upon</a:t>
            </a:r>
            <a:r>
              <a:rPr lang="pt-BR" sz="4000" dirty="0"/>
              <a:t> </a:t>
            </a:r>
            <a:r>
              <a:rPr lang="pt-BR" sz="4000" dirty="0" err="1"/>
              <a:t>details</a:t>
            </a:r>
            <a:r>
              <a:rPr lang="pt-BR" sz="4000" dirty="0"/>
              <a:t>, </a:t>
            </a:r>
            <a:r>
              <a:rPr lang="pt-BR" sz="4000" dirty="0" err="1"/>
              <a:t>should</a:t>
            </a:r>
            <a:r>
              <a:rPr lang="pt-BR" sz="4000" dirty="0"/>
              <a:t> </a:t>
            </a:r>
            <a:r>
              <a:rPr lang="pt-BR" sz="4000" dirty="0" err="1"/>
              <a:t>depend</a:t>
            </a:r>
            <a:r>
              <a:rPr lang="pt-BR" sz="4000" dirty="0"/>
              <a:t> </a:t>
            </a:r>
            <a:r>
              <a:rPr lang="pt-BR" sz="4000" dirty="0" err="1"/>
              <a:t>upon</a:t>
            </a:r>
            <a:r>
              <a:rPr lang="pt-BR" sz="4000" dirty="0"/>
              <a:t> </a:t>
            </a:r>
            <a:r>
              <a:rPr lang="pt-BR" sz="4000" dirty="0" err="1" smtClean="0"/>
              <a:t>abstractions</a:t>
            </a:r>
            <a:r>
              <a:rPr lang="pt-BR" sz="4000" dirty="0" smtClean="0"/>
              <a:t>”</a:t>
            </a:r>
            <a:r>
              <a:rPr lang="pt-BR" sz="4000" dirty="0"/>
              <a:t>			</a:t>
            </a:r>
          </a:p>
          <a:p>
            <a:pPr algn="r"/>
            <a:r>
              <a:rPr lang="pt-BR" sz="4000" dirty="0"/>
              <a:t>			 Robert Martins(</a:t>
            </a:r>
            <a:r>
              <a:rPr lang="pt-BR" sz="4000" dirty="0" err="1"/>
              <a:t>Uncle</a:t>
            </a:r>
            <a:r>
              <a:rPr lang="pt-BR" sz="4000" dirty="0"/>
              <a:t> Bob)</a:t>
            </a:r>
          </a:p>
        </p:txBody>
      </p:sp>
      <p:pic>
        <p:nvPicPr>
          <p:cNvPr id="76804"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6"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8143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2" name="Picture 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2176" y="6681788"/>
            <a:ext cx="885825"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34" name="Picture 4" descr="http://2.bp.blogspot.com/-O38JgEfzHOM/TfjR6_fRn8I/AAAAAAAAACw/feTdsxsltfI/s1600/hands_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338" y="2349500"/>
            <a:ext cx="42862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err="1"/>
              <a:t>Dependency</a:t>
            </a:r>
            <a:r>
              <a:rPr lang="pt-BR" dirty="0"/>
              <a:t> </a:t>
            </a:r>
            <a:r>
              <a:rPr lang="pt-BR" dirty="0" err="1"/>
              <a:t>Inversion</a:t>
            </a:r>
            <a:r>
              <a:rPr lang="pt-BR" dirty="0"/>
              <a:t> </a:t>
            </a:r>
            <a:r>
              <a:rPr lang="pt-BR" dirty="0" err="1"/>
              <a:t>Principle</a:t>
            </a:r>
            <a:endParaRPr lang="pt-BR" dirty="0"/>
          </a:p>
        </p:txBody>
      </p:sp>
    </p:spTree>
    <p:extLst>
      <p:ext uri="{BB962C8B-B14F-4D97-AF65-F5344CB8AC3E}">
        <p14:creationId xmlns:p14="http://schemas.microsoft.com/office/powerpoint/2010/main" val="100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428367" y="1855788"/>
            <a:ext cx="11327027" cy="452596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pt-BR" sz="4000" dirty="0"/>
              <a:t>Um Estudo das Funções do Arquiteto pela IASA Suécia </a:t>
            </a:r>
          </a:p>
          <a:p>
            <a:r>
              <a:rPr lang="pt-BR" sz="4000" dirty="0"/>
              <a:t>http://msdn.microsoft.com/pt-br/library/cc505968.aspx</a:t>
            </a:r>
          </a:p>
        </p:txBody>
      </p:sp>
      <p:pic>
        <p:nvPicPr>
          <p:cNvPr id="78852" name="Picture 5"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6" y="-136525"/>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6" y="15876"/>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9"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2365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5" name="Picture 11"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975" y="-84138"/>
            <a:ext cx="1600200" cy="49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13" descr="IA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68263"/>
            <a:ext cx="160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p:txBody>
          <a:bodyPr/>
          <a:lstStyle/>
          <a:p>
            <a:r>
              <a:rPr lang="pt-BR" dirty="0" smtClean="0"/>
              <a:t>Referências</a:t>
            </a:r>
            <a:endParaRPr lang="pt-BR" dirty="0"/>
          </a:p>
        </p:txBody>
      </p:sp>
    </p:spTree>
    <p:extLst>
      <p:ext uri="{BB962C8B-B14F-4D97-AF65-F5344CB8AC3E}">
        <p14:creationId xmlns:p14="http://schemas.microsoft.com/office/powerpoint/2010/main" val="266393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ctrTitle"/>
          </p:nvPr>
        </p:nvSpPr>
        <p:spPr/>
        <p:txBody>
          <a:bodyPr/>
          <a:lstStyle/>
          <a:p>
            <a:pPr>
              <a:buSzPct val="100000"/>
            </a:pPr>
            <a:r>
              <a:rPr lang="pt-BR" b="1" dirty="0" smtClean="0"/>
              <a:t>Fundamentos em Arquitetura de Software</a:t>
            </a:r>
          </a:p>
        </p:txBody>
      </p:sp>
      <p:sp>
        <p:nvSpPr>
          <p:cNvPr id="3" name="Espaço Reservado para Texto 2"/>
          <p:cNvSpPr>
            <a:spLocks noGrp="1"/>
          </p:cNvSpPr>
          <p:nvPr>
            <p:ph type="subTitle" idx="1"/>
          </p:nvPr>
        </p:nvSpPr>
        <p:spPr/>
        <p:txBody>
          <a:bodyPr>
            <a:noAutofit/>
          </a:bodyPr>
          <a:lstStyle/>
          <a:p>
            <a:pPr>
              <a:buFont typeface="Segoe UI" pitchFamily="34" charset="0"/>
              <a:buNone/>
            </a:pPr>
            <a:r>
              <a:rPr lang="pt-BR" sz="2400" dirty="0" err="1" smtClean="0">
                <a:solidFill>
                  <a:schemeClr val="bg1">
                    <a:lumMod val="50000"/>
                  </a:schemeClr>
                </a:solidFill>
              </a:rPr>
              <a:t>MBCorp</a:t>
            </a:r>
            <a:r>
              <a:rPr lang="pt-BR" sz="2400" dirty="0" smtClean="0">
                <a:solidFill>
                  <a:schemeClr val="bg1">
                    <a:lumMod val="50000"/>
                  </a:schemeClr>
                </a:solidFill>
              </a:rPr>
              <a:t> | Treinamento e Consultoria em Arquitetura e </a:t>
            </a:r>
            <a:r>
              <a:rPr lang="pt-BR" sz="2400" dirty="0" err="1" smtClean="0">
                <a:solidFill>
                  <a:schemeClr val="bg1">
                    <a:lumMod val="50000"/>
                  </a:schemeClr>
                </a:solidFill>
              </a:rPr>
              <a:t>Gestão</a:t>
            </a:r>
            <a:r>
              <a:rPr lang="pt-BR" sz="2400" dirty="0" err="1" smtClean="0">
                <a:solidFill>
                  <a:srgbClr val="FFFFFF"/>
                </a:solidFill>
              </a:rPr>
              <a:t>ftware</a:t>
            </a:r>
            <a:endParaRPr lang="pt-BR" sz="2400" dirty="0" smtClean="0">
              <a:solidFill>
                <a:srgbClr val="FFFFFF"/>
              </a:solidFill>
            </a:endParaRPr>
          </a:p>
          <a:p>
            <a:pPr>
              <a:buFont typeface="Segoe UI" pitchFamily="34" charset="0"/>
              <a:buNone/>
            </a:pPr>
            <a:r>
              <a:rPr lang="pt-BR" sz="2400" dirty="0" smtClean="0">
                <a:solidFill>
                  <a:srgbClr val="FFFFFF"/>
                </a:solidFill>
              </a:rPr>
              <a:t>Revisitando Orientação a Objetos</a:t>
            </a:r>
          </a:p>
          <a:p>
            <a:pPr>
              <a:buFont typeface="Segoe UI" pitchFamily="34" charset="0"/>
              <a:buNone/>
            </a:pPr>
            <a:r>
              <a:rPr lang="pt-BR" sz="2400" dirty="0" smtClean="0">
                <a:solidFill>
                  <a:srgbClr val="FFFFFF"/>
                </a:solidFill>
              </a:rPr>
              <a:t>S.O.L.I.D</a:t>
            </a:r>
          </a:p>
        </p:txBody>
      </p:sp>
    </p:spTree>
    <p:extLst>
      <p:ext uri="{BB962C8B-B14F-4D97-AF65-F5344CB8AC3E}">
        <p14:creationId xmlns:p14="http://schemas.microsoft.com/office/powerpoint/2010/main" val="397365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de cantos arredondados 13"/>
          <p:cNvSpPr/>
          <p:nvPr/>
        </p:nvSpPr>
        <p:spPr>
          <a:xfrm>
            <a:off x="3584037" y="2685556"/>
            <a:ext cx="5133561" cy="2282491"/>
          </a:xfrm>
          <a:prstGeom prst="roundRect">
            <a:avLst/>
          </a:prstGeom>
          <a:solidFill>
            <a:schemeClr val="bg1"/>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600" b="1" dirty="0" smtClean="0">
                <a:solidFill>
                  <a:schemeClr val="tx1">
                    <a:lumMod val="95000"/>
                    <a:lumOff val="5000"/>
                  </a:schemeClr>
                </a:solidFill>
              </a:rPr>
              <a:t>21</a:t>
            </a:r>
            <a:r>
              <a:rPr lang="pt-BR" sz="6600" b="1" dirty="0" smtClean="0">
                <a:solidFill>
                  <a:schemeClr val="tx1">
                    <a:lumMod val="95000"/>
                    <a:lumOff val="5000"/>
                  </a:schemeClr>
                </a:solidFill>
              </a:rPr>
              <a:t>:45</a:t>
            </a:r>
            <a:endParaRPr lang="pt-BR" sz="6600" b="1" dirty="0" smtClean="0">
              <a:solidFill>
                <a:schemeClr val="tx1">
                  <a:lumMod val="95000"/>
                  <a:lumOff val="5000"/>
                </a:schemeClr>
              </a:solidFill>
            </a:endParaRPr>
          </a:p>
          <a:p>
            <a:pPr algn="ctr"/>
            <a:r>
              <a:rPr lang="pt-BR" sz="6600" b="1" dirty="0" smtClean="0">
                <a:solidFill>
                  <a:schemeClr val="tx1">
                    <a:lumMod val="95000"/>
                    <a:lumOff val="5000"/>
                  </a:schemeClr>
                </a:solidFill>
              </a:rPr>
              <a:t>22</a:t>
            </a:r>
            <a:r>
              <a:rPr lang="pt-BR" sz="6600" b="1" dirty="0" smtClean="0">
                <a:solidFill>
                  <a:schemeClr val="tx1">
                    <a:lumMod val="95000"/>
                    <a:lumOff val="5000"/>
                  </a:schemeClr>
                </a:solidFill>
              </a:rPr>
              <a:t>:00</a:t>
            </a:r>
            <a:endParaRPr lang="pt-BR" sz="6600" b="1" dirty="0">
              <a:solidFill>
                <a:schemeClr val="tx1">
                  <a:lumMod val="95000"/>
                  <a:lumOff val="5000"/>
                </a:schemeClr>
              </a:solidFill>
            </a:endParaRPr>
          </a:p>
        </p:txBody>
      </p:sp>
      <p:sp>
        <p:nvSpPr>
          <p:cNvPr id="13314" name="Título 1"/>
          <p:cNvSpPr>
            <a:spLocks noGrp="1"/>
          </p:cNvSpPr>
          <p:nvPr>
            <p:ph type="title"/>
          </p:nvPr>
        </p:nvSpPr>
        <p:spPr>
          <a:xfrm>
            <a:off x="604838" y="0"/>
            <a:ext cx="10748962" cy="1208088"/>
          </a:xfrm>
        </p:spPr>
        <p:txBody>
          <a:bodyPr/>
          <a:lstStyle/>
          <a:p>
            <a:pPr>
              <a:buSzPct val="100000"/>
            </a:pPr>
            <a:r>
              <a:rPr lang="pt-BR" dirty="0" smtClean="0">
                <a:solidFill>
                  <a:srgbClr val="FFFFFF"/>
                </a:solidFill>
              </a:rPr>
              <a:t>O Curso </a:t>
            </a:r>
            <a:r>
              <a:rPr lang="pt-BR" dirty="0" smtClean="0">
                <a:solidFill>
                  <a:srgbClr val="FFFFFF"/>
                </a:solidFill>
                <a:sym typeface="Wingdings" panose="05000000000000000000" pitchFamily="2" charset="2"/>
              </a:rPr>
              <a:t> Horários</a:t>
            </a:r>
            <a:endParaRPr lang="pt-BR" dirty="0" smtClean="0">
              <a:solidFill>
                <a:srgbClr val="FFFFFF"/>
              </a:solidFill>
            </a:endParaRPr>
          </a:p>
        </p:txBody>
      </p:sp>
      <p:pic>
        <p:nvPicPr>
          <p:cNvPr id="11" name="Picture 2" descr="http://api.ning.com/files/6WxEEV2PSe1RDqSmOkn1WIwya75Ma*NZSqzt81FFgA8XiuOkUc7Y8UUQXXam1TI4Ndm-3tn0EBd0JceyGmHDMcFC3xd8V773/Coffee_Br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110" y="3529987"/>
            <a:ext cx="1704975" cy="206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03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elcome to PowerPoint_TP10292394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4957</Words>
  <Application>Microsoft Office PowerPoint</Application>
  <PresentationFormat>Widescreen</PresentationFormat>
  <Paragraphs>493</Paragraphs>
  <Slides>88</Slides>
  <Notes>78</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88</vt:i4>
      </vt:variant>
    </vt:vector>
  </HeadingPairs>
  <TitlesOfParts>
    <vt:vector size="94" baseType="lpstr">
      <vt:lpstr>Arial</vt:lpstr>
      <vt:lpstr>Calibri</vt:lpstr>
      <vt:lpstr>Segoe UI</vt:lpstr>
      <vt:lpstr>Segoe UI Light</vt:lpstr>
      <vt:lpstr>Wingdings</vt:lpstr>
      <vt:lpstr>Welcome to PowerPoint_TP102923943</vt:lpstr>
      <vt:lpstr>Fundamentos em Arquitetura de Software</vt:lpstr>
      <vt:lpstr>MÓDULO 1</vt:lpstr>
      <vt:lpstr>Instrutor –Fábio Margarito Martins de Barros</vt:lpstr>
      <vt:lpstr>Instrutor –Leandro Ribeiro</vt:lpstr>
      <vt:lpstr>O Curso  Material e Contatos</vt:lpstr>
      <vt:lpstr>O Curso  Dinâmica</vt:lpstr>
      <vt:lpstr>O Curso  Dinâmica</vt:lpstr>
      <vt:lpstr>O Curso  Ferramentas</vt:lpstr>
      <vt:lpstr>O Curso  Horários</vt:lpstr>
      <vt:lpstr>ARQUITETURA DE SOFTWARE</vt:lpstr>
      <vt:lpstr>ARQUITETURA DE SOFTWARE</vt:lpstr>
      <vt:lpstr>ARQUITETURA DE SOFTWARE</vt:lpstr>
      <vt:lpstr>ARQUITETURA DE SOFTWARE</vt:lpstr>
      <vt:lpstr>ARQUITETURA DE SOFTWARE</vt:lpstr>
      <vt:lpstr>ARQUITETURA DE SOFTWARE</vt:lpstr>
      <vt:lpstr>ARQUITETO DE SOFTWARE</vt:lpstr>
      <vt:lpstr>Por que precisamos?</vt:lpstr>
      <vt:lpstr>Por que precisamos?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Tipos de Arquitetos</vt:lpstr>
      <vt:lpstr>Mitos</vt:lpstr>
      <vt:lpstr>Habilidades - SoftSkills</vt:lpstr>
      <vt:lpstr>Habilidades - SoftSkills</vt:lpstr>
      <vt:lpstr>Habilidades - SoftSkills</vt:lpstr>
      <vt:lpstr>Apresentação do PowerPoint</vt:lpstr>
      <vt:lpstr>Habilidades – SoftSkills</vt:lpstr>
      <vt:lpstr>Habilidades – SoftSkills</vt:lpstr>
      <vt:lpstr>Habilidades – SoftSkills</vt:lpstr>
      <vt:lpstr>Leitura Complementar</vt:lpstr>
      <vt:lpstr>Revisitando Orientação a Objetos</vt:lpstr>
      <vt:lpstr>Apresentação do PowerPoint</vt:lpstr>
      <vt:lpstr>Apresentação do PowerPoint</vt:lpstr>
      <vt:lpstr>Classes</vt:lpstr>
      <vt:lpstr>É tudo sobre objetos</vt:lpstr>
      <vt:lpstr>Apresentação do PowerPoint</vt:lpstr>
      <vt:lpstr>Apresentação do PowerPoint</vt:lpstr>
      <vt:lpstr>Apresentação do PowerPoint</vt:lpstr>
      <vt:lpstr>Apresentação do PowerPoint</vt:lpstr>
      <vt:lpstr>Apresentação do PowerPoint</vt:lpstr>
      <vt:lpstr>Os pilares da OO</vt:lpstr>
      <vt:lpstr>Encapsulamento</vt:lpstr>
      <vt:lpstr>Encapsulamento</vt:lpstr>
      <vt:lpstr>Encapsulamento</vt:lpstr>
      <vt:lpstr>Encapsulamento</vt:lpstr>
      <vt:lpstr>Encapsulamento</vt:lpstr>
      <vt:lpstr>Encapsulamento</vt:lpstr>
      <vt:lpstr>Herança</vt:lpstr>
      <vt:lpstr>Herança</vt:lpstr>
      <vt:lpstr>Herança</vt:lpstr>
      <vt:lpstr>Polimorfismo</vt:lpstr>
      <vt:lpstr>Polimorfismo</vt:lpstr>
      <vt:lpstr>S.O.L.I.D</vt:lpstr>
      <vt:lpstr>S.O.L.I.D</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Single Responsability Principle</vt:lpstr>
      <vt:lpstr>Open Close Principle</vt:lpstr>
      <vt:lpstr>Open Close Principle</vt:lpstr>
      <vt:lpstr>Open Close Principle</vt:lpstr>
      <vt:lpstr>Open Close Principle</vt:lpstr>
      <vt:lpstr>Open Close Principle</vt:lpstr>
      <vt:lpstr>Liskov Principle</vt:lpstr>
      <vt:lpstr>Liskov Principle</vt:lpstr>
      <vt:lpstr>Liskov Principle</vt:lpstr>
      <vt:lpstr>Liskov Principle</vt:lpstr>
      <vt:lpstr>Liskov Principle</vt:lpstr>
      <vt:lpstr>Liskov Principle</vt:lpstr>
      <vt:lpstr>Interface Segregation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Referências</vt:lpstr>
      <vt:lpstr>Fundamentos em Arquitetura de Software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2013-08-20T22:41:34Z</dcterms:created>
  <dcterms:modified xsi:type="dcterms:W3CDTF">2014-08-11T00:50:47Z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